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3" r:id="rId3"/>
    <p:sldId id="257" r:id="rId4"/>
    <p:sldId id="272" r:id="rId5"/>
    <p:sldId id="259" r:id="rId6"/>
    <p:sldId id="260" r:id="rId7"/>
    <p:sldId id="261" r:id="rId8"/>
    <p:sldId id="262" r:id="rId9"/>
    <p:sldId id="263" r:id="rId10"/>
    <p:sldId id="265" r:id="rId11"/>
    <p:sldId id="266" r:id="rId12"/>
    <p:sldId id="267" r:id="rId13"/>
    <p:sldId id="268" r:id="rId14"/>
    <p:sldId id="269" r:id="rId1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47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99" d="100"/>
          <a:sy n="99" d="100"/>
        </p:scale>
        <p:origin x="-24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2"/>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6" name="bk object 16"/>
          <p:cNvSpPr/>
          <p:nvPr/>
        </p:nvSpPr>
        <p:spPr>
          <a:xfrm>
            <a:off x="0" y="0"/>
            <a:ext cx="9144000" cy="685800"/>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FFC000"/>
          </a:solidFill>
        </p:spPr>
        <p:txBody>
          <a:bodyPr wrap="square" lIns="0" tIns="0" rIns="0" bIns="0" rtlCol="0"/>
          <a:lstStyle/>
          <a:p>
            <a:endParaRPr/>
          </a:p>
        </p:txBody>
      </p:sp>
      <p:sp>
        <p:nvSpPr>
          <p:cNvPr id="17" name="bk object 17"/>
          <p:cNvSpPr/>
          <p:nvPr/>
        </p:nvSpPr>
        <p:spPr>
          <a:xfrm>
            <a:off x="0" y="2"/>
            <a:ext cx="4227576" cy="704087"/>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2" y="493778"/>
            <a:ext cx="586740" cy="819911"/>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Impact"/>
                <a:cs typeface="Impact"/>
              </a:defRPr>
            </a:lvl1pPr>
          </a:lstStyle>
          <a:p>
            <a:endParaRPr/>
          </a:p>
        </p:txBody>
      </p:sp>
      <p:sp>
        <p:nvSpPr>
          <p:cNvPr id="3" name="Holder 3"/>
          <p:cNvSpPr>
            <a:spLocks noGrp="1"/>
          </p:cNvSpPr>
          <p:nvPr>
            <p:ph sz="half" idx="2"/>
          </p:nvPr>
        </p:nvSpPr>
        <p:spPr>
          <a:xfrm>
            <a:off x="383795" y="1203707"/>
            <a:ext cx="2209165" cy="276999"/>
          </a:xfrm>
          <a:prstGeom prst="rect">
            <a:avLst/>
          </a:prstGeom>
        </p:spPr>
        <p:txBody>
          <a:bodyPr wrap="square" lIns="0" tIns="0" rIns="0" bIns="0">
            <a:spAutoFit/>
          </a:bodyPr>
          <a:lstStyle>
            <a:lvl1pPr>
              <a:defRPr sz="1800" b="1" i="1" u="heavy">
                <a:solidFill>
                  <a:schemeClr val="tx1"/>
                </a:solidFill>
                <a:latin typeface="Arial"/>
                <a:cs typeface="Arial"/>
              </a:defRPr>
            </a:lvl1pPr>
          </a:lstStyle>
          <a:p>
            <a:endParaRPr/>
          </a:p>
        </p:txBody>
      </p:sp>
      <p:sp>
        <p:nvSpPr>
          <p:cNvPr id="4" name="Holder 4"/>
          <p:cNvSpPr>
            <a:spLocks noGrp="1"/>
          </p:cNvSpPr>
          <p:nvPr>
            <p:ph sz="half" idx="3"/>
          </p:nvPr>
        </p:nvSpPr>
        <p:spPr>
          <a:xfrm>
            <a:off x="4709160" y="1577340"/>
            <a:ext cx="397764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0" y="65"/>
            <a:ext cx="9144000" cy="795655"/>
          </a:xfrm>
          <a:custGeom>
            <a:avLst/>
            <a:gdLst/>
            <a:ahLst/>
            <a:cxnLst/>
            <a:rect l="l" t="t" r="r" b="b"/>
            <a:pathLst>
              <a:path w="9144000" h="795655">
                <a:moveTo>
                  <a:pt x="0" y="795337"/>
                </a:moveTo>
                <a:lnTo>
                  <a:pt x="9144000" y="795337"/>
                </a:lnTo>
                <a:lnTo>
                  <a:pt x="9144000" y="0"/>
                </a:lnTo>
                <a:lnTo>
                  <a:pt x="0" y="0"/>
                </a:lnTo>
                <a:lnTo>
                  <a:pt x="0" y="795337"/>
                </a:lnTo>
                <a:close/>
              </a:path>
            </a:pathLst>
          </a:custGeom>
          <a:solidFill>
            <a:srgbClr val="FF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2157985" y="3514358"/>
            <a:ext cx="153923" cy="15391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143002"/>
            <a:ext cx="4623053" cy="4794503"/>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103123" y="25400"/>
            <a:ext cx="8937752" cy="430887"/>
          </a:xfrm>
          <a:prstGeom prst="rect">
            <a:avLst/>
          </a:prstGeom>
        </p:spPr>
        <p:txBody>
          <a:bodyPr wrap="square" lIns="0" tIns="0" rIns="0" bIns="0">
            <a:spAutoFit/>
          </a:bodyPr>
          <a:lstStyle>
            <a:lvl1pPr>
              <a:defRPr sz="2800" b="0" i="0">
                <a:solidFill>
                  <a:schemeClr val="bg1"/>
                </a:solidFill>
                <a:latin typeface="Impact"/>
                <a:cs typeface="Impact"/>
              </a:defRPr>
            </a:lvl1pPr>
          </a:lstStyle>
          <a:p>
            <a:endParaRPr/>
          </a:p>
        </p:txBody>
      </p:sp>
      <p:sp>
        <p:nvSpPr>
          <p:cNvPr id="3" name="Holder 3"/>
          <p:cNvSpPr>
            <a:spLocks noGrp="1"/>
          </p:cNvSpPr>
          <p:nvPr>
            <p:ph type="body" idx="1"/>
          </p:nvPr>
        </p:nvSpPr>
        <p:spPr>
          <a:xfrm>
            <a:off x="3441953" y="1143052"/>
            <a:ext cx="4417059" cy="215444"/>
          </a:xfrm>
          <a:prstGeom prst="rect">
            <a:avLst/>
          </a:prstGeom>
        </p:spPr>
        <p:txBody>
          <a:bodyPr wrap="square" lIns="0" tIns="0" rIns="0" bIns="0">
            <a:spAutoFit/>
          </a:bodyPr>
          <a:lstStyle>
            <a:lvl1pPr>
              <a:defRPr sz="14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12/13/2019</a:t>
            </a:fld>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aaiusa.org/pages/demographics"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jpeg"/><Relationship Id="rId26" Type="http://schemas.openxmlformats.org/officeDocument/2006/relationships/image" Target="../media/image74.jpeg"/><Relationship Id="rId39" Type="http://schemas.openxmlformats.org/officeDocument/2006/relationships/image" Target="../media/image87.png"/><Relationship Id="rId3" Type="http://schemas.openxmlformats.org/officeDocument/2006/relationships/image" Target="../media/image51.png"/><Relationship Id="rId21" Type="http://schemas.openxmlformats.org/officeDocument/2006/relationships/image" Target="../media/image69.png"/><Relationship Id="rId34" Type="http://schemas.openxmlformats.org/officeDocument/2006/relationships/image" Target="../media/image82.jpeg"/><Relationship Id="rId42" Type="http://schemas.openxmlformats.org/officeDocument/2006/relationships/image" Target="../media/image90.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jpeg"/><Relationship Id="rId38" Type="http://schemas.openxmlformats.org/officeDocument/2006/relationships/image" Target="../media/image86.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jpeg"/><Relationship Id="rId29" Type="http://schemas.openxmlformats.org/officeDocument/2006/relationships/image" Target="../media/image77.png"/><Relationship Id="rId41" Type="http://schemas.openxmlformats.org/officeDocument/2006/relationships/image" Target="../media/image89.jpe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jpeg"/><Relationship Id="rId24" Type="http://schemas.openxmlformats.org/officeDocument/2006/relationships/image" Target="../media/image72.png"/><Relationship Id="rId32" Type="http://schemas.openxmlformats.org/officeDocument/2006/relationships/image" Target="../media/image80.png"/><Relationship Id="rId37" Type="http://schemas.openxmlformats.org/officeDocument/2006/relationships/image" Target="../media/image85.jpeg"/><Relationship Id="rId40" Type="http://schemas.openxmlformats.org/officeDocument/2006/relationships/image" Target="../media/image88.png"/><Relationship Id="rId5" Type="http://schemas.openxmlformats.org/officeDocument/2006/relationships/image" Target="../media/image53.png"/><Relationship Id="rId15" Type="http://schemas.openxmlformats.org/officeDocument/2006/relationships/image" Target="../media/image63.jpe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9.png"/><Relationship Id="rId44" Type="http://schemas.openxmlformats.org/officeDocument/2006/relationships/image" Target="../media/image92.jpe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jpeg"/><Relationship Id="rId43" Type="http://schemas.openxmlformats.org/officeDocument/2006/relationships/image" Target="../media/image91.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18.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1.png"/><Relationship Id="rId7" Type="http://schemas.openxmlformats.org/officeDocument/2006/relationships/image" Target="../media/image43.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www.meatv-radio.com/radio/" TargetMode="External"/><Relationship Id="rId5" Type="http://schemas.openxmlformats.org/officeDocument/2006/relationships/hyperlink" Target="http://www.meatv-radio.com/live-tv" TargetMode="External"/><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C92A9-1ADE-4EE3-B66E-F253C301839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DDB1B116-2597-4CD1-98F6-E28ADB14775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BEEA315D-84F0-485B-9593-0E3E403D670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1633"/>
            <a:ext cx="9296400" cy="6949633"/>
          </a:xfrm>
          <a:prstGeom prst="rect">
            <a:avLst/>
          </a:prstGeom>
        </p:spPr>
      </p:pic>
    </p:spTree>
    <p:extLst>
      <p:ext uri="{BB962C8B-B14F-4D97-AF65-F5344CB8AC3E}">
        <p14:creationId xmlns:p14="http://schemas.microsoft.com/office/powerpoint/2010/main" xmlns="" val="2866297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993" y="4193"/>
            <a:ext cx="8507731" cy="628377"/>
          </a:xfrm>
          <a:prstGeom prst="rect">
            <a:avLst/>
          </a:prstGeom>
        </p:spPr>
        <p:txBody>
          <a:bodyPr vert="horz" wrap="square" lIns="0" tIns="12700" rIns="0" bIns="0" rtlCol="0">
            <a:spAutoFit/>
          </a:bodyPr>
          <a:lstStyle/>
          <a:p>
            <a:pPr marL="12700">
              <a:lnSpc>
                <a:spcPct val="100000"/>
              </a:lnSpc>
              <a:spcBef>
                <a:spcPts val="100"/>
              </a:spcBef>
            </a:pPr>
            <a:r>
              <a:rPr sz="4000" spc="-70" dirty="0">
                <a:solidFill>
                  <a:srgbClr val="000000"/>
                </a:solidFill>
                <a:latin typeface="Arial"/>
                <a:cs typeface="Arial"/>
              </a:rPr>
              <a:t>Target </a:t>
            </a:r>
            <a:r>
              <a:rPr sz="4000" spc="-10" dirty="0">
                <a:solidFill>
                  <a:srgbClr val="000000"/>
                </a:solidFill>
                <a:latin typeface="Arial"/>
                <a:cs typeface="Arial"/>
              </a:rPr>
              <a:t>Audience </a:t>
            </a:r>
            <a:r>
              <a:rPr sz="3200" spc="-10" dirty="0">
                <a:solidFill>
                  <a:srgbClr val="FF0000"/>
                </a:solidFill>
                <a:latin typeface="Trebuchet MS"/>
                <a:cs typeface="Trebuchet MS"/>
              </a:rPr>
              <a:t>Michigan: Market </a:t>
            </a:r>
            <a:r>
              <a:rPr sz="3200" spc="-5" dirty="0">
                <a:solidFill>
                  <a:srgbClr val="FF0000"/>
                </a:solidFill>
                <a:latin typeface="Trebuchet MS"/>
                <a:cs typeface="Trebuchet MS"/>
              </a:rPr>
              <a:t>&amp;</a:t>
            </a:r>
            <a:r>
              <a:rPr sz="3200" spc="-125" dirty="0">
                <a:solidFill>
                  <a:srgbClr val="FF0000"/>
                </a:solidFill>
                <a:latin typeface="Trebuchet MS"/>
                <a:cs typeface="Trebuchet MS"/>
              </a:rPr>
              <a:t> </a:t>
            </a:r>
            <a:r>
              <a:rPr sz="3200" spc="-45" dirty="0">
                <a:solidFill>
                  <a:srgbClr val="FF0000"/>
                </a:solidFill>
                <a:latin typeface="Trebuchet MS"/>
                <a:cs typeface="Trebuchet MS"/>
              </a:rPr>
              <a:t>Reach</a:t>
            </a:r>
            <a:endParaRPr sz="3200">
              <a:latin typeface="Trebuchet MS"/>
              <a:cs typeface="Trebuchet MS"/>
            </a:endParaRPr>
          </a:p>
        </p:txBody>
      </p:sp>
      <p:sp>
        <p:nvSpPr>
          <p:cNvPr id="3" name="object 3"/>
          <p:cNvSpPr/>
          <p:nvPr/>
        </p:nvSpPr>
        <p:spPr>
          <a:xfrm>
            <a:off x="76200" y="6252973"/>
            <a:ext cx="1219200" cy="6050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sz="half" idx="2"/>
          </p:nvPr>
        </p:nvSpPr>
        <p:spPr>
          <a:xfrm>
            <a:off x="383795" y="1203705"/>
            <a:ext cx="2209165" cy="4206280"/>
          </a:xfrm>
          <a:prstGeom prst="rect">
            <a:avLst/>
          </a:prstGeom>
        </p:spPr>
        <p:txBody>
          <a:bodyPr vert="horz" wrap="square" lIns="0" tIns="12700" rIns="0" bIns="0" rtlCol="0">
            <a:spAutoFit/>
          </a:bodyPr>
          <a:lstStyle/>
          <a:p>
            <a:pPr marL="12700" marR="5080">
              <a:lnSpc>
                <a:spcPct val="100000"/>
              </a:lnSpc>
              <a:spcBef>
                <a:spcPts val="100"/>
              </a:spcBef>
            </a:pPr>
            <a:r>
              <a:rPr i="0" u="sng" spc="-10" dirty="0">
                <a:highlight>
                  <a:srgbClr val="FFFF00"/>
                </a:highlight>
                <a:latin typeface="Bell Gothic Std Light" panose="020B0606020203020204" pitchFamily="34" charset="0"/>
              </a:rPr>
              <a:t>Iraqi Christians  (Chaldean)=</a:t>
            </a:r>
            <a:r>
              <a:rPr i="0" u="sng" spc="-135" dirty="0">
                <a:highlight>
                  <a:srgbClr val="FFFF00"/>
                </a:highlight>
                <a:latin typeface="Bell Gothic Std Light" panose="020B0606020203020204" pitchFamily="34" charset="0"/>
              </a:rPr>
              <a:t> </a:t>
            </a:r>
            <a:r>
              <a:rPr i="0" u="sng" spc="-10" dirty="0">
                <a:highlight>
                  <a:srgbClr val="FFFF00"/>
                </a:highlight>
                <a:latin typeface="Bell Gothic Std Light" panose="020B0606020203020204" pitchFamily="34" charset="0"/>
              </a:rPr>
              <a:t>155,000 </a:t>
            </a:r>
            <a:endParaRPr lang="en-US" i="0" u="sng" spc="-10" dirty="0">
              <a:highlight>
                <a:srgbClr val="FFFF00"/>
              </a:highlight>
              <a:latin typeface="Bell Gothic Std Light" panose="020B0606020203020204" pitchFamily="34" charset="0"/>
            </a:endParaRPr>
          </a:p>
          <a:p>
            <a:pPr marL="12700" marR="5080">
              <a:lnSpc>
                <a:spcPct val="100000"/>
              </a:lnSpc>
              <a:spcBef>
                <a:spcPts val="100"/>
              </a:spcBef>
            </a:pPr>
            <a:endParaRPr lang="en-US" u="none" spc="-10" dirty="0">
              <a:latin typeface="Bell Gothic Std Light" panose="020B0606020203020204" pitchFamily="34" charset="0"/>
            </a:endParaRPr>
          </a:p>
          <a:p>
            <a:pPr marL="12700" marR="5080" algn="l">
              <a:lnSpc>
                <a:spcPct val="100000"/>
              </a:lnSpc>
              <a:spcBef>
                <a:spcPts val="100"/>
              </a:spcBef>
            </a:pPr>
            <a:r>
              <a:rPr b="0" i="0" u="none" spc="-15" dirty="0">
                <a:latin typeface="Bell Gothic Std Light" panose="020B0606020203020204" pitchFamily="34" charset="0"/>
              </a:rPr>
              <a:t>Shelby</a:t>
            </a:r>
            <a:r>
              <a:rPr b="0" i="0" u="none" spc="-80" dirty="0">
                <a:latin typeface="Bell Gothic Std Light" panose="020B0606020203020204" pitchFamily="34" charset="0"/>
              </a:rPr>
              <a:t> </a:t>
            </a:r>
            <a:r>
              <a:rPr b="0" i="0" u="none" spc="-50" dirty="0">
                <a:latin typeface="Bell Gothic Std Light" panose="020B0606020203020204" pitchFamily="34" charset="0"/>
              </a:rPr>
              <a:t>Twp.</a:t>
            </a:r>
          </a:p>
          <a:p>
            <a:pPr marL="12700" algn="l">
              <a:lnSpc>
                <a:spcPct val="100000"/>
              </a:lnSpc>
            </a:pPr>
            <a:r>
              <a:rPr b="0" i="0" u="none" spc="-35" dirty="0">
                <a:latin typeface="Bell Gothic Std Light" panose="020B0606020203020204" pitchFamily="34" charset="0"/>
              </a:rPr>
              <a:t>Troy</a:t>
            </a:r>
          </a:p>
          <a:p>
            <a:pPr marL="12700" marR="590550" algn="l">
              <a:lnSpc>
                <a:spcPct val="100000"/>
              </a:lnSpc>
            </a:pPr>
            <a:r>
              <a:rPr b="0" i="0" u="none" spc="-10" dirty="0">
                <a:latin typeface="Bell Gothic Std Light" panose="020B0606020203020204" pitchFamily="34" charset="0"/>
              </a:rPr>
              <a:t>Sterling</a:t>
            </a:r>
            <a:r>
              <a:rPr b="0" i="0" u="none" spc="-110" dirty="0">
                <a:latin typeface="Bell Gothic Std Light" panose="020B0606020203020204" pitchFamily="34" charset="0"/>
              </a:rPr>
              <a:t> </a:t>
            </a:r>
            <a:r>
              <a:rPr b="0" i="0" u="none" spc="-10" dirty="0">
                <a:latin typeface="Bell Gothic Std Light" panose="020B0606020203020204" pitchFamily="34" charset="0"/>
              </a:rPr>
              <a:t>Heights  </a:t>
            </a:r>
            <a:r>
              <a:rPr b="0" i="0" u="none" spc="-30" dirty="0">
                <a:latin typeface="Bell Gothic Std Light" panose="020B0606020203020204" pitchFamily="34" charset="0"/>
              </a:rPr>
              <a:t>Warren</a:t>
            </a:r>
          </a:p>
          <a:p>
            <a:pPr marL="12700" marR="553085" algn="l">
              <a:lnSpc>
                <a:spcPct val="100000"/>
              </a:lnSpc>
            </a:pPr>
            <a:r>
              <a:rPr b="0" i="0" u="none" spc="-30" dirty="0">
                <a:latin typeface="Bell Gothic Std Light" panose="020B0606020203020204" pitchFamily="34" charset="0"/>
              </a:rPr>
              <a:t>Walled </a:t>
            </a:r>
            <a:r>
              <a:rPr b="0" i="0" u="none" spc="-10" dirty="0">
                <a:latin typeface="Bell Gothic Std Light" panose="020B0606020203020204" pitchFamily="34" charset="0"/>
              </a:rPr>
              <a:t>Lake  Farmington</a:t>
            </a:r>
            <a:r>
              <a:rPr b="0" i="0" u="none" spc="-140" dirty="0">
                <a:latin typeface="Bell Gothic Std Light" panose="020B0606020203020204" pitchFamily="34" charset="0"/>
              </a:rPr>
              <a:t> </a:t>
            </a:r>
            <a:r>
              <a:rPr b="0" i="0" u="none" spc="-5" dirty="0">
                <a:latin typeface="Bell Gothic Std Light" panose="020B0606020203020204" pitchFamily="34" charset="0"/>
              </a:rPr>
              <a:t>Hills  </a:t>
            </a:r>
            <a:r>
              <a:rPr b="0" i="0" u="none" spc="-10" dirty="0">
                <a:latin typeface="Bell Gothic Std Light" panose="020B0606020203020204" pitchFamily="34" charset="0"/>
              </a:rPr>
              <a:t>Bloomfield </a:t>
            </a:r>
            <a:r>
              <a:rPr b="0" i="0" u="none" spc="-50" dirty="0">
                <a:latin typeface="Bell Gothic Std Light" panose="020B0606020203020204" pitchFamily="34" charset="0"/>
              </a:rPr>
              <a:t>Twp.  </a:t>
            </a:r>
            <a:r>
              <a:rPr b="0" i="0" u="none" spc="-20" dirty="0">
                <a:latin typeface="Bell Gothic Std Light" panose="020B0606020203020204" pitchFamily="34" charset="0"/>
              </a:rPr>
              <a:t>West</a:t>
            </a:r>
            <a:r>
              <a:rPr b="0" i="0" u="none" spc="-130" dirty="0">
                <a:latin typeface="Bell Gothic Std Light" panose="020B0606020203020204" pitchFamily="34" charset="0"/>
              </a:rPr>
              <a:t> </a:t>
            </a:r>
            <a:r>
              <a:rPr b="0" i="0" u="none" spc="-10" dirty="0">
                <a:latin typeface="Bell Gothic Std Light" panose="020B0606020203020204" pitchFamily="34" charset="0"/>
              </a:rPr>
              <a:t>Bloomfield  </a:t>
            </a:r>
            <a:r>
              <a:rPr b="0" i="0" u="none" spc="-5" dirty="0">
                <a:latin typeface="Bell Gothic Std Light" panose="020B0606020203020204" pitchFamily="34" charset="0"/>
              </a:rPr>
              <a:t>Oak </a:t>
            </a:r>
            <a:r>
              <a:rPr b="0" i="0" u="none" spc="-10" dirty="0">
                <a:latin typeface="Bell Gothic Std Light" panose="020B0606020203020204" pitchFamily="34" charset="0"/>
              </a:rPr>
              <a:t>Park  Southfield  </a:t>
            </a:r>
            <a:r>
              <a:rPr b="0" i="0" u="none" spc="-5" dirty="0">
                <a:latin typeface="Bell Gothic Std Light" panose="020B0606020203020204" pitchFamily="34" charset="0"/>
              </a:rPr>
              <a:t>Detroit</a:t>
            </a:r>
          </a:p>
          <a:p>
            <a:pPr marL="12700" marR="1284605" algn="l">
              <a:lnSpc>
                <a:spcPct val="100000"/>
              </a:lnSpc>
              <a:spcBef>
                <a:spcPts val="95"/>
              </a:spcBef>
            </a:pPr>
            <a:r>
              <a:rPr b="0" i="0" u="none" spc="-10" dirty="0">
                <a:latin typeface="Bell Gothic Std Light" panose="020B0606020203020204" pitchFamily="34" charset="0"/>
              </a:rPr>
              <a:t>Livonia  Redford  </a:t>
            </a:r>
            <a:r>
              <a:rPr b="0" i="0" u="none" dirty="0">
                <a:latin typeface="Bell Gothic Std Light" panose="020B0606020203020204" pitchFamily="34" charset="0"/>
              </a:rPr>
              <a:t>Romulus</a:t>
            </a:r>
          </a:p>
        </p:txBody>
      </p:sp>
      <p:sp>
        <p:nvSpPr>
          <p:cNvPr id="5" name="object 5"/>
          <p:cNvSpPr txBox="1"/>
          <p:nvPr/>
        </p:nvSpPr>
        <p:spPr>
          <a:xfrm>
            <a:off x="3279953" y="1164084"/>
            <a:ext cx="2299971" cy="4270400"/>
          </a:xfrm>
          <a:prstGeom prst="rect">
            <a:avLst/>
          </a:prstGeom>
        </p:spPr>
        <p:txBody>
          <a:bodyPr vert="horz" wrap="square" lIns="0" tIns="12700" rIns="0" bIns="0" rtlCol="0">
            <a:spAutoFit/>
          </a:bodyPr>
          <a:lstStyle/>
          <a:p>
            <a:pPr marL="12700" marR="218440">
              <a:lnSpc>
                <a:spcPct val="100000"/>
              </a:lnSpc>
              <a:spcBef>
                <a:spcPts val="100"/>
              </a:spcBef>
            </a:pPr>
            <a:r>
              <a:rPr sz="1600" b="1" u="sng" spc="-10" dirty="0">
                <a:highlight>
                  <a:srgbClr val="FFFF00"/>
                </a:highlight>
                <a:uFill>
                  <a:solidFill>
                    <a:srgbClr val="000000"/>
                  </a:solidFill>
                </a:uFill>
                <a:latin typeface="Bell Gothic Std Light" panose="020B0606020203020204" pitchFamily="34" charset="0"/>
                <a:cs typeface="Arial"/>
              </a:rPr>
              <a:t>Lebanese </a:t>
            </a:r>
            <a:r>
              <a:rPr sz="1600" b="1" u="sng" spc="-10" dirty="0">
                <a:highlight>
                  <a:srgbClr val="FFFF00"/>
                </a:highlight>
                <a:latin typeface="Bell Gothic Std Light" panose="020B0606020203020204" pitchFamily="34" charset="0"/>
                <a:cs typeface="Arial"/>
              </a:rPr>
              <a:t> </a:t>
            </a:r>
            <a:r>
              <a:rPr sz="1600" b="1" u="sng" spc="-15" dirty="0">
                <a:highlight>
                  <a:srgbClr val="FFFF00"/>
                </a:highlight>
                <a:uFill>
                  <a:solidFill>
                    <a:srgbClr val="000000"/>
                  </a:solidFill>
                </a:uFill>
                <a:latin typeface="Bell Gothic Std Light" panose="020B0606020203020204" pitchFamily="34" charset="0"/>
                <a:cs typeface="Arial"/>
              </a:rPr>
              <a:t>Christians=</a:t>
            </a:r>
            <a:r>
              <a:rPr sz="1600" b="1" u="sng" spc="-15" dirty="0">
                <a:highlight>
                  <a:srgbClr val="FFFF00"/>
                </a:highlight>
                <a:latin typeface="Bell Gothic Std Light" panose="020B0606020203020204" pitchFamily="34" charset="0"/>
                <a:cs typeface="Arial"/>
              </a:rPr>
              <a:t>161,000 </a:t>
            </a:r>
            <a:endParaRPr lang="en-US" sz="1600" b="1" u="sng" spc="-15" dirty="0">
              <a:highlight>
                <a:srgbClr val="FFFF00"/>
              </a:highlight>
              <a:latin typeface="Bell Gothic Std Light" panose="020B0606020203020204" pitchFamily="34" charset="0"/>
              <a:cs typeface="Arial"/>
            </a:endParaRPr>
          </a:p>
          <a:p>
            <a:pPr marL="12700" marR="218440">
              <a:lnSpc>
                <a:spcPct val="100000"/>
              </a:lnSpc>
              <a:spcBef>
                <a:spcPts val="100"/>
              </a:spcBef>
            </a:pPr>
            <a:endParaRPr lang="en-US" sz="1600" b="1" i="1" spc="-15" dirty="0">
              <a:latin typeface="Bell Gothic Std Light" panose="020B0606020203020204" pitchFamily="34" charset="0"/>
              <a:cs typeface="Arial"/>
            </a:endParaRPr>
          </a:p>
          <a:p>
            <a:pPr marL="12700" marR="218440">
              <a:lnSpc>
                <a:spcPct val="100000"/>
              </a:lnSpc>
              <a:spcBef>
                <a:spcPts val="100"/>
              </a:spcBef>
            </a:pPr>
            <a:r>
              <a:rPr sz="1600" spc="-10" dirty="0">
                <a:latin typeface="Bell Gothic Std Light" panose="020B0606020203020204" pitchFamily="34" charset="0"/>
                <a:cs typeface="Arial"/>
              </a:rPr>
              <a:t>Grosse</a:t>
            </a:r>
            <a:r>
              <a:rPr sz="1600" spc="-45" dirty="0">
                <a:latin typeface="Bell Gothic Std Light" panose="020B0606020203020204" pitchFamily="34" charset="0"/>
                <a:cs typeface="Arial"/>
              </a:rPr>
              <a:t> </a:t>
            </a:r>
            <a:r>
              <a:rPr sz="1600" spc="-10" dirty="0">
                <a:latin typeface="Bell Gothic Std Light" panose="020B0606020203020204" pitchFamily="34" charset="0"/>
                <a:cs typeface="Arial"/>
              </a:rPr>
              <a:t>Pointe</a:t>
            </a:r>
            <a:endParaRPr sz="1600" dirty="0">
              <a:latin typeface="Bell Gothic Std Light" panose="020B0606020203020204" pitchFamily="34" charset="0"/>
              <a:cs typeface="Arial"/>
            </a:endParaRPr>
          </a:p>
          <a:p>
            <a:pPr marL="12700" marR="645160">
              <a:lnSpc>
                <a:spcPct val="100000"/>
              </a:lnSpc>
            </a:pPr>
            <a:r>
              <a:rPr sz="1600" spc="-5" dirty="0">
                <a:latin typeface="Bell Gothic Std Light" panose="020B0606020203020204" pitchFamily="34" charset="0"/>
                <a:cs typeface="Arial"/>
              </a:rPr>
              <a:t>St. Clair </a:t>
            </a:r>
            <a:r>
              <a:rPr sz="1600" spc="-10" dirty="0">
                <a:latin typeface="Bell Gothic Std Light" panose="020B0606020203020204" pitchFamily="34" charset="0"/>
                <a:cs typeface="Arial"/>
              </a:rPr>
              <a:t>Shores  East Detroit  Bloomfield </a:t>
            </a:r>
            <a:r>
              <a:rPr sz="1600" spc="-5" dirty="0">
                <a:latin typeface="Bell Gothic Std Light" panose="020B0606020203020204" pitchFamily="34" charset="0"/>
                <a:cs typeface="Arial"/>
              </a:rPr>
              <a:t>Hills  </a:t>
            </a:r>
            <a:r>
              <a:rPr sz="1600" spc="-10" dirty="0">
                <a:latin typeface="Bell Gothic Std Light" panose="020B0606020203020204" pitchFamily="34" charset="0"/>
                <a:cs typeface="Arial"/>
              </a:rPr>
              <a:t>Farmington</a:t>
            </a:r>
            <a:r>
              <a:rPr sz="1600" spc="-145" dirty="0">
                <a:latin typeface="Bell Gothic Std Light" panose="020B0606020203020204" pitchFamily="34" charset="0"/>
                <a:cs typeface="Arial"/>
              </a:rPr>
              <a:t> </a:t>
            </a:r>
            <a:r>
              <a:rPr sz="1600" spc="-5" dirty="0">
                <a:latin typeface="Bell Gothic Std Light" panose="020B0606020203020204" pitchFamily="34" charset="0"/>
                <a:cs typeface="Arial"/>
              </a:rPr>
              <a:t>Hills  </a:t>
            </a:r>
            <a:r>
              <a:rPr sz="1600" spc="-10" dirty="0">
                <a:latin typeface="Bell Gothic Std Light" panose="020B0606020203020204" pitchFamily="34" charset="0"/>
                <a:cs typeface="Arial"/>
              </a:rPr>
              <a:t>Farmington  </a:t>
            </a:r>
            <a:r>
              <a:rPr sz="1600" spc="-30" dirty="0">
                <a:latin typeface="Bell Gothic Std Light" panose="020B0606020203020204" pitchFamily="34" charset="0"/>
                <a:cs typeface="Arial"/>
              </a:rPr>
              <a:t>Warren</a:t>
            </a:r>
            <a:endParaRPr sz="1600" dirty="0">
              <a:latin typeface="Bell Gothic Std Light" panose="020B0606020203020204" pitchFamily="34" charset="0"/>
              <a:cs typeface="Arial"/>
            </a:endParaRPr>
          </a:p>
          <a:p>
            <a:pPr marL="12700" marR="682625">
              <a:lnSpc>
                <a:spcPct val="100000"/>
              </a:lnSpc>
            </a:pPr>
            <a:r>
              <a:rPr sz="1600" spc="-10" dirty="0">
                <a:latin typeface="Bell Gothic Std Light" panose="020B0606020203020204" pitchFamily="34" charset="0"/>
                <a:cs typeface="Arial"/>
              </a:rPr>
              <a:t>Shelby </a:t>
            </a:r>
            <a:r>
              <a:rPr sz="1600" spc="-50" dirty="0">
                <a:latin typeface="Bell Gothic Std Light" panose="020B0606020203020204" pitchFamily="34" charset="0"/>
                <a:cs typeface="Arial"/>
              </a:rPr>
              <a:t>Twp.  </a:t>
            </a:r>
            <a:r>
              <a:rPr sz="1600" spc="-10" dirty="0">
                <a:latin typeface="Bell Gothic Std Light" panose="020B0606020203020204" pitchFamily="34" charset="0"/>
                <a:cs typeface="Arial"/>
              </a:rPr>
              <a:t>Sterling</a:t>
            </a:r>
            <a:r>
              <a:rPr sz="1600" spc="-125" dirty="0">
                <a:latin typeface="Bell Gothic Std Light" panose="020B0606020203020204" pitchFamily="34" charset="0"/>
                <a:cs typeface="Arial"/>
              </a:rPr>
              <a:t> </a:t>
            </a:r>
            <a:r>
              <a:rPr sz="1600" spc="-10" dirty="0">
                <a:latin typeface="Bell Gothic Std Light" panose="020B0606020203020204" pitchFamily="34" charset="0"/>
                <a:cs typeface="Arial"/>
              </a:rPr>
              <a:t>Heights  Redford</a:t>
            </a:r>
            <a:endParaRPr sz="1600" dirty="0">
              <a:latin typeface="Bell Gothic Std Light" panose="020B0606020203020204" pitchFamily="34" charset="0"/>
              <a:cs typeface="Arial"/>
            </a:endParaRPr>
          </a:p>
          <a:p>
            <a:pPr marL="12700" marR="663575">
              <a:lnSpc>
                <a:spcPct val="100000"/>
              </a:lnSpc>
              <a:spcBef>
                <a:spcPts val="865"/>
              </a:spcBef>
            </a:pPr>
            <a:r>
              <a:rPr sz="1600" b="1" u="sng" spc="-145" dirty="0">
                <a:highlight>
                  <a:srgbClr val="FFFF00"/>
                </a:highlight>
                <a:uFill>
                  <a:solidFill>
                    <a:srgbClr val="000000"/>
                  </a:solidFill>
                </a:uFill>
                <a:latin typeface="Bell Gothic Std Light" panose="020B0606020203020204" pitchFamily="34" charset="0"/>
                <a:cs typeface="Arial"/>
              </a:rPr>
              <a:t>Y</a:t>
            </a:r>
            <a:r>
              <a:rPr sz="1600" b="1" u="sng" spc="-10" dirty="0">
                <a:highlight>
                  <a:srgbClr val="FFFF00"/>
                </a:highlight>
                <a:uFill>
                  <a:solidFill>
                    <a:srgbClr val="000000"/>
                  </a:solidFill>
                </a:uFill>
                <a:latin typeface="Bell Gothic Std Light" panose="020B0606020203020204" pitchFamily="34" charset="0"/>
                <a:cs typeface="Arial"/>
              </a:rPr>
              <a:t>e</a:t>
            </a:r>
            <a:r>
              <a:rPr sz="1600" b="1" u="sng" spc="-20" dirty="0">
                <a:highlight>
                  <a:srgbClr val="FFFF00"/>
                </a:highlight>
                <a:uFill>
                  <a:solidFill>
                    <a:srgbClr val="000000"/>
                  </a:solidFill>
                </a:uFill>
                <a:latin typeface="Bell Gothic Std Light" panose="020B0606020203020204" pitchFamily="34" charset="0"/>
                <a:cs typeface="Arial"/>
              </a:rPr>
              <a:t>m</a:t>
            </a:r>
            <a:r>
              <a:rPr sz="1600" b="1" u="sng" spc="-10" dirty="0">
                <a:highlight>
                  <a:srgbClr val="FFFF00"/>
                </a:highlight>
                <a:uFill>
                  <a:solidFill>
                    <a:srgbClr val="000000"/>
                  </a:solidFill>
                </a:uFill>
                <a:latin typeface="Bell Gothic Std Light" panose="020B0606020203020204" pitchFamily="34" charset="0"/>
                <a:cs typeface="Arial"/>
              </a:rPr>
              <a:t>eni</a:t>
            </a:r>
            <a:r>
              <a:rPr sz="1600" b="1" u="sng" spc="-10" dirty="0">
                <a:highlight>
                  <a:srgbClr val="FFFF00"/>
                </a:highlight>
                <a:latin typeface="Bell Gothic Std Light" panose="020B0606020203020204" pitchFamily="34" charset="0"/>
                <a:cs typeface="Arial"/>
              </a:rPr>
              <a:t>=30,</a:t>
            </a:r>
            <a:r>
              <a:rPr sz="1600" b="1" u="sng" spc="-20" dirty="0">
                <a:highlight>
                  <a:srgbClr val="FFFF00"/>
                </a:highlight>
                <a:latin typeface="Bell Gothic Std Light" panose="020B0606020203020204" pitchFamily="34" charset="0"/>
                <a:cs typeface="Arial"/>
              </a:rPr>
              <a:t>0</a:t>
            </a:r>
            <a:r>
              <a:rPr sz="1600" b="1" u="sng" spc="-10" dirty="0">
                <a:highlight>
                  <a:srgbClr val="FFFF00"/>
                </a:highlight>
                <a:latin typeface="Bell Gothic Std Light" panose="020B0606020203020204" pitchFamily="34" charset="0"/>
                <a:cs typeface="Arial"/>
              </a:rPr>
              <a:t>00 </a:t>
            </a:r>
            <a:endParaRPr lang="en-US" sz="1600" b="1" u="sng" spc="-10" dirty="0">
              <a:highlight>
                <a:srgbClr val="FFFF00"/>
              </a:highlight>
              <a:latin typeface="Bell Gothic Std Light" panose="020B0606020203020204" pitchFamily="34" charset="0"/>
              <a:cs typeface="Arial"/>
            </a:endParaRPr>
          </a:p>
          <a:p>
            <a:pPr marL="12700" marR="663575">
              <a:lnSpc>
                <a:spcPct val="100000"/>
              </a:lnSpc>
              <a:spcBef>
                <a:spcPts val="865"/>
              </a:spcBef>
            </a:pPr>
            <a:r>
              <a:rPr sz="1600" b="1" spc="-10" dirty="0">
                <a:latin typeface="Bell Gothic Std Light" panose="020B0606020203020204" pitchFamily="34" charset="0"/>
                <a:cs typeface="Arial"/>
              </a:rPr>
              <a:t> </a:t>
            </a:r>
            <a:r>
              <a:rPr sz="1600" spc="-10" dirty="0">
                <a:latin typeface="Bell Gothic Std Light" panose="020B0606020203020204" pitchFamily="34" charset="0"/>
                <a:cs typeface="Arial"/>
              </a:rPr>
              <a:t>Detroit  Dearborn</a:t>
            </a:r>
            <a:endParaRPr sz="1600" dirty="0">
              <a:latin typeface="Bell Gothic Std Light" panose="020B0606020203020204" pitchFamily="34" charset="0"/>
              <a:cs typeface="Arial"/>
            </a:endParaRPr>
          </a:p>
          <a:p>
            <a:pPr marL="12700">
              <a:lnSpc>
                <a:spcPct val="100000"/>
              </a:lnSpc>
              <a:spcBef>
                <a:spcPts val="1180"/>
              </a:spcBef>
            </a:pPr>
            <a:r>
              <a:rPr sz="1600" b="1" u="sng" spc="-10" dirty="0">
                <a:highlight>
                  <a:srgbClr val="FFFF00"/>
                </a:highlight>
                <a:uFill>
                  <a:solidFill>
                    <a:srgbClr val="000000"/>
                  </a:solidFill>
                </a:uFill>
                <a:latin typeface="Bell Gothic Std Light" panose="020B0606020203020204" pitchFamily="34" charset="0"/>
                <a:cs typeface="Arial"/>
              </a:rPr>
              <a:t>Iraqi</a:t>
            </a:r>
            <a:r>
              <a:rPr sz="1600" b="1" u="sng" spc="-105" dirty="0">
                <a:highlight>
                  <a:srgbClr val="FFFF00"/>
                </a:highlight>
                <a:uFill>
                  <a:solidFill>
                    <a:srgbClr val="000000"/>
                  </a:solidFill>
                </a:uFill>
                <a:latin typeface="Bell Gothic Std Light" panose="020B0606020203020204" pitchFamily="34" charset="0"/>
                <a:cs typeface="Arial"/>
              </a:rPr>
              <a:t> </a:t>
            </a:r>
            <a:r>
              <a:rPr sz="1600" b="1" u="sng" spc="-10" dirty="0">
                <a:highlight>
                  <a:srgbClr val="FFFF00"/>
                </a:highlight>
                <a:uFill>
                  <a:solidFill>
                    <a:srgbClr val="000000"/>
                  </a:solidFill>
                </a:uFill>
                <a:latin typeface="Bell Gothic Std Light" panose="020B0606020203020204" pitchFamily="34" charset="0"/>
                <a:cs typeface="Arial"/>
              </a:rPr>
              <a:t>Muslims</a:t>
            </a:r>
            <a:r>
              <a:rPr sz="1600" b="1" u="sng" spc="-10" dirty="0">
                <a:highlight>
                  <a:srgbClr val="FFFF00"/>
                </a:highlight>
                <a:latin typeface="Bell Gothic Std Light" panose="020B0606020203020204" pitchFamily="34" charset="0"/>
                <a:cs typeface="Arial"/>
              </a:rPr>
              <a:t>=23,500</a:t>
            </a:r>
            <a:endParaRPr lang="en-US" sz="1600" b="1" u="sng" spc="-10" dirty="0">
              <a:highlight>
                <a:srgbClr val="FFFF00"/>
              </a:highlight>
              <a:latin typeface="Bell Gothic Std Light" panose="020B0606020203020204" pitchFamily="34" charset="0"/>
              <a:cs typeface="Arial"/>
            </a:endParaRPr>
          </a:p>
          <a:p>
            <a:pPr marL="12700">
              <a:lnSpc>
                <a:spcPct val="100000"/>
              </a:lnSpc>
              <a:spcBef>
                <a:spcPts val="1180"/>
              </a:spcBef>
            </a:pPr>
            <a:endParaRPr sz="1600" dirty="0">
              <a:latin typeface="Bell Gothic Std Light" panose="020B0606020203020204" pitchFamily="34" charset="0"/>
              <a:cs typeface="Arial"/>
            </a:endParaRPr>
          </a:p>
          <a:p>
            <a:pPr marL="12700" marR="1334135">
              <a:lnSpc>
                <a:spcPct val="100000"/>
              </a:lnSpc>
            </a:pPr>
            <a:r>
              <a:rPr sz="1600" spc="-10" dirty="0">
                <a:latin typeface="Bell Gothic Std Light" panose="020B0606020203020204" pitchFamily="34" charset="0"/>
                <a:cs typeface="Arial"/>
              </a:rPr>
              <a:t>Detroit  </a:t>
            </a:r>
            <a:r>
              <a:rPr sz="1600" spc="-5" dirty="0">
                <a:latin typeface="Bell Gothic Std Light" panose="020B0606020203020204" pitchFamily="34" charset="0"/>
                <a:cs typeface="Arial"/>
              </a:rPr>
              <a:t>D</a:t>
            </a:r>
            <a:r>
              <a:rPr sz="1600" spc="-20" dirty="0">
                <a:latin typeface="Bell Gothic Std Light" panose="020B0606020203020204" pitchFamily="34" charset="0"/>
                <a:cs typeface="Arial"/>
              </a:rPr>
              <a:t>e</a:t>
            </a:r>
            <a:r>
              <a:rPr sz="1600" spc="-10" dirty="0">
                <a:latin typeface="Bell Gothic Std Light" panose="020B0606020203020204" pitchFamily="34" charset="0"/>
                <a:cs typeface="Arial"/>
              </a:rPr>
              <a:t>ar</a:t>
            </a:r>
            <a:r>
              <a:rPr sz="1600" spc="-20" dirty="0">
                <a:latin typeface="Bell Gothic Std Light" panose="020B0606020203020204" pitchFamily="34" charset="0"/>
                <a:cs typeface="Arial"/>
              </a:rPr>
              <a:t>b</a:t>
            </a:r>
            <a:r>
              <a:rPr sz="1600" spc="-10" dirty="0">
                <a:latin typeface="Bell Gothic Std Light" panose="020B0606020203020204" pitchFamily="34" charset="0"/>
                <a:cs typeface="Arial"/>
              </a:rPr>
              <a:t>orn</a:t>
            </a:r>
            <a:endParaRPr sz="1600" dirty="0">
              <a:latin typeface="Bell Gothic Std Light" panose="020B0606020203020204" pitchFamily="34" charset="0"/>
              <a:cs typeface="Arial"/>
            </a:endParaRPr>
          </a:p>
        </p:txBody>
      </p:sp>
      <p:sp>
        <p:nvSpPr>
          <p:cNvPr id="6" name="object 6"/>
          <p:cNvSpPr txBox="1"/>
          <p:nvPr/>
        </p:nvSpPr>
        <p:spPr>
          <a:xfrm>
            <a:off x="5871007" y="1164083"/>
            <a:ext cx="2043431" cy="4476226"/>
          </a:xfrm>
          <a:prstGeom prst="rect">
            <a:avLst/>
          </a:prstGeom>
        </p:spPr>
        <p:txBody>
          <a:bodyPr vert="horz" wrap="square" lIns="0" tIns="12700" rIns="0" bIns="0" rtlCol="0">
            <a:spAutoFit/>
          </a:bodyPr>
          <a:lstStyle/>
          <a:p>
            <a:pPr marL="12700">
              <a:lnSpc>
                <a:spcPct val="100000"/>
              </a:lnSpc>
              <a:spcBef>
                <a:spcPts val="100"/>
              </a:spcBef>
            </a:pPr>
            <a:r>
              <a:rPr sz="1600" b="1" u="sng" spc="-10" dirty="0">
                <a:highlight>
                  <a:srgbClr val="FFFF00"/>
                </a:highlight>
                <a:uFill>
                  <a:solidFill>
                    <a:srgbClr val="000000"/>
                  </a:solidFill>
                </a:uFill>
                <a:latin typeface="Bell Gothic Std Light" panose="020B0606020203020204" pitchFamily="34" charset="0"/>
                <a:cs typeface="Arial"/>
              </a:rPr>
              <a:t>Lebanese</a:t>
            </a:r>
            <a:r>
              <a:rPr sz="1600" b="1" u="sng" spc="-125" dirty="0">
                <a:highlight>
                  <a:srgbClr val="FFFF00"/>
                </a:highlight>
                <a:uFill>
                  <a:solidFill>
                    <a:srgbClr val="000000"/>
                  </a:solidFill>
                </a:uFill>
                <a:latin typeface="Bell Gothic Std Light" panose="020B0606020203020204" pitchFamily="34" charset="0"/>
                <a:cs typeface="Arial"/>
              </a:rPr>
              <a:t> </a:t>
            </a:r>
            <a:r>
              <a:rPr sz="1600" b="1" u="sng" spc="-5" dirty="0">
                <a:highlight>
                  <a:srgbClr val="FFFF00"/>
                </a:highlight>
                <a:uFill>
                  <a:solidFill>
                    <a:srgbClr val="000000"/>
                  </a:solidFill>
                </a:uFill>
                <a:latin typeface="Bell Gothic Std Light" panose="020B0606020203020204" pitchFamily="34" charset="0"/>
                <a:cs typeface="Arial"/>
              </a:rPr>
              <a:t>Muslims</a:t>
            </a:r>
            <a:endParaRPr sz="1600" u="sng" dirty="0">
              <a:highlight>
                <a:srgbClr val="FFFF00"/>
              </a:highlight>
              <a:latin typeface="Bell Gothic Std Light" panose="020B0606020203020204" pitchFamily="34" charset="0"/>
              <a:cs typeface="Arial"/>
            </a:endParaRPr>
          </a:p>
          <a:p>
            <a:pPr marL="12700">
              <a:lnSpc>
                <a:spcPct val="100000"/>
              </a:lnSpc>
            </a:pPr>
            <a:r>
              <a:rPr sz="1600" b="1" u="sng" spc="-10" dirty="0">
                <a:highlight>
                  <a:srgbClr val="FFFF00"/>
                </a:highlight>
                <a:latin typeface="Bell Gothic Std Light" panose="020B0606020203020204" pitchFamily="34" charset="0"/>
                <a:cs typeface="Arial"/>
              </a:rPr>
              <a:t>=75,000</a:t>
            </a:r>
            <a:endParaRPr lang="en-US" sz="1600" b="1" u="sng" spc="-10" dirty="0">
              <a:highlight>
                <a:srgbClr val="FFFF00"/>
              </a:highlight>
              <a:latin typeface="Bell Gothic Std Light" panose="020B0606020203020204" pitchFamily="34" charset="0"/>
              <a:cs typeface="Arial"/>
            </a:endParaRPr>
          </a:p>
          <a:p>
            <a:pPr marL="12700">
              <a:lnSpc>
                <a:spcPct val="100000"/>
              </a:lnSpc>
            </a:pPr>
            <a:endParaRPr sz="1600" dirty="0">
              <a:latin typeface="Bell Gothic Std Light" panose="020B0606020203020204" pitchFamily="34" charset="0"/>
              <a:cs typeface="Arial"/>
            </a:endParaRPr>
          </a:p>
          <a:p>
            <a:pPr marL="12700" marR="248920">
              <a:lnSpc>
                <a:spcPct val="100000"/>
              </a:lnSpc>
            </a:pPr>
            <a:r>
              <a:rPr sz="1600" spc="-10" dirty="0">
                <a:latin typeface="Bell Gothic Std Light" panose="020B0606020203020204" pitchFamily="34" charset="0"/>
                <a:cs typeface="Arial"/>
              </a:rPr>
              <a:t>Dearborn  Dearborn</a:t>
            </a:r>
            <a:r>
              <a:rPr sz="1600" spc="-130" dirty="0">
                <a:latin typeface="Bell Gothic Std Light" panose="020B0606020203020204" pitchFamily="34" charset="0"/>
                <a:cs typeface="Arial"/>
              </a:rPr>
              <a:t> </a:t>
            </a:r>
            <a:r>
              <a:rPr sz="1600" spc="-10" dirty="0">
                <a:latin typeface="Bell Gothic Std Light" panose="020B0606020203020204" pitchFamily="34" charset="0"/>
                <a:cs typeface="Arial"/>
              </a:rPr>
              <a:t>Heights  Farmington </a:t>
            </a:r>
            <a:r>
              <a:rPr sz="1600" spc="-5" dirty="0">
                <a:latin typeface="Bell Gothic Std Light" panose="020B0606020203020204" pitchFamily="34" charset="0"/>
                <a:cs typeface="Arial"/>
              </a:rPr>
              <a:t>Hills  </a:t>
            </a:r>
            <a:r>
              <a:rPr sz="1600" spc="-10" dirty="0">
                <a:latin typeface="Bell Gothic Std Light" panose="020B0606020203020204" pitchFamily="34" charset="0"/>
                <a:cs typeface="Arial"/>
              </a:rPr>
              <a:t>Bloomfield</a:t>
            </a:r>
            <a:r>
              <a:rPr sz="1600" spc="-40" dirty="0">
                <a:latin typeface="Bell Gothic Std Light" panose="020B0606020203020204" pitchFamily="34" charset="0"/>
                <a:cs typeface="Arial"/>
              </a:rPr>
              <a:t> </a:t>
            </a:r>
            <a:r>
              <a:rPr sz="1600" spc="-5" dirty="0">
                <a:latin typeface="Bell Gothic Std Light" panose="020B0606020203020204" pitchFamily="34" charset="0"/>
                <a:cs typeface="Arial"/>
              </a:rPr>
              <a:t>Hills</a:t>
            </a:r>
            <a:endParaRPr sz="1600" dirty="0">
              <a:latin typeface="Bell Gothic Std Light" panose="020B0606020203020204" pitchFamily="34" charset="0"/>
              <a:cs typeface="Arial"/>
            </a:endParaRPr>
          </a:p>
          <a:p>
            <a:pPr marL="12700" marR="53340">
              <a:lnSpc>
                <a:spcPct val="100000"/>
              </a:lnSpc>
              <a:spcBef>
                <a:spcPts val="990"/>
              </a:spcBef>
            </a:pPr>
            <a:r>
              <a:rPr sz="1600" b="1" u="sng" spc="-10" dirty="0">
                <a:highlight>
                  <a:srgbClr val="FFFF00"/>
                </a:highlight>
                <a:uFill>
                  <a:solidFill>
                    <a:srgbClr val="000000"/>
                  </a:solidFill>
                </a:uFill>
                <a:latin typeface="Bell Gothic Std Light" panose="020B0606020203020204" pitchFamily="34" charset="0"/>
                <a:cs typeface="Arial"/>
              </a:rPr>
              <a:t>Palestinian/ </a:t>
            </a:r>
            <a:r>
              <a:rPr sz="1600" b="1" u="sng" spc="-10" dirty="0">
                <a:highlight>
                  <a:srgbClr val="FFFF00"/>
                </a:highlight>
                <a:latin typeface="Bell Gothic Std Light" panose="020B0606020203020204" pitchFamily="34" charset="0"/>
                <a:cs typeface="Arial"/>
              </a:rPr>
              <a:t> </a:t>
            </a:r>
            <a:r>
              <a:rPr sz="1600" b="1" u="sng" spc="-10" dirty="0">
                <a:highlight>
                  <a:srgbClr val="FFFF00"/>
                </a:highlight>
                <a:uFill>
                  <a:solidFill>
                    <a:srgbClr val="000000"/>
                  </a:solidFill>
                </a:uFill>
                <a:latin typeface="Bell Gothic Std Light" panose="020B0606020203020204" pitchFamily="34" charset="0"/>
                <a:cs typeface="Arial"/>
              </a:rPr>
              <a:t>Jordanian</a:t>
            </a:r>
            <a:r>
              <a:rPr sz="1600" b="1" u="sng" spc="-10" dirty="0">
                <a:highlight>
                  <a:srgbClr val="FFFF00"/>
                </a:highlight>
                <a:latin typeface="Bell Gothic Std Light" panose="020B0606020203020204" pitchFamily="34" charset="0"/>
                <a:cs typeface="Arial"/>
              </a:rPr>
              <a:t>=</a:t>
            </a:r>
            <a:r>
              <a:rPr sz="1600" b="1" u="sng" spc="-135" dirty="0">
                <a:highlight>
                  <a:srgbClr val="FFFF00"/>
                </a:highlight>
                <a:latin typeface="Bell Gothic Std Light" panose="020B0606020203020204" pitchFamily="34" charset="0"/>
                <a:cs typeface="Arial"/>
              </a:rPr>
              <a:t> </a:t>
            </a:r>
            <a:r>
              <a:rPr sz="1600" b="1" u="sng" spc="-10" dirty="0">
                <a:highlight>
                  <a:srgbClr val="FFFF00"/>
                </a:highlight>
                <a:latin typeface="Bell Gothic Std Light" panose="020B0606020203020204" pitchFamily="34" charset="0"/>
                <a:cs typeface="Arial"/>
              </a:rPr>
              <a:t>43,500 </a:t>
            </a:r>
            <a:endParaRPr lang="en-US" sz="1600" b="1" u="sng" spc="-10" dirty="0">
              <a:highlight>
                <a:srgbClr val="FFFF00"/>
              </a:highlight>
              <a:latin typeface="Bell Gothic Std Light" panose="020B0606020203020204" pitchFamily="34" charset="0"/>
              <a:cs typeface="Arial"/>
            </a:endParaRPr>
          </a:p>
          <a:p>
            <a:pPr marL="12700" marR="53340">
              <a:lnSpc>
                <a:spcPct val="100000"/>
              </a:lnSpc>
              <a:spcBef>
                <a:spcPts val="990"/>
              </a:spcBef>
            </a:pPr>
            <a:r>
              <a:rPr sz="1600" b="1" i="1" spc="-10" dirty="0">
                <a:latin typeface="Bell Gothic Std Light" panose="020B0606020203020204" pitchFamily="34" charset="0"/>
                <a:cs typeface="Arial"/>
              </a:rPr>
              <a:t> </a:t>
            </a:r>
            <a:r>
              <a:rPr sz="1600" spc="-10" dirty="0">
                <a:latin typeface="Bell Gothic Std Light" panose="020B0606020203020204" pitchFamily="34" charset="0"/>
                <a:cs typeface="Arial"/>
              </a:rPr>
              <a:t>Garden </a:t>
            </a:r>
            <a:r>
              <a:rPr sz="1600" spc="-5" dirty="0">
                <a:latin typeface="Bell Gothic Std Light" panose="020B0606020203020204" pitchFamily="34" charset="0"/>
                <a:cs typeface="Arial"/>
              </a:rPr>
              <a:t>City  </a:t>
            </a:r>
            <a:r>
              <a:rPr sz="1600" spc="-10" dirty="0">
                <a:latin typeface="Bell Gothic Std Light" panose="020B0606020203020204" pitchFamily="34" charset="0"/>
                <a:cs typeface="Arial"/>
              </a:rPr>
              <a:t>Livonia</a:t>
            </a:r>
            <a:endParaRPr sz="1600" dirty="0">
              <a:latin typeface="Bell Gothic Std Light" panose="020B0606020203020204" pitchFamily="34" charset="0"/>
              <a:cs typeface="Arial"/>
            </a:endParaRPr>
          </a:p>
          <a:p>
            <a:pPr marL="12700" marR="1043305">
              <a:lnSpc>
                <a:spcPct val="100000"/>
              </a:lnSpc>
            </a:pPr>
            <a:r>
              <a:rPr sz="1600" spc="-10" dirty="0">
                <a:latin typeface="Bell Gothic Std Light" panose="020B0606020203020204" pitchFamily="34" charset="0"/>
                <a:cs typeface="Arial"/>
              </a:rPr>
              <a:t>Redford  </a:t>
            </a:r>
            <a:r>
              <a:rPr sz="1600" spc="-25" dirty="0">
                <a:latin typeface="Bell Gothic Std Light" panose="020B0606020203020204" pitchFamily="34" charset="0"/>
                <a:cs typeface="Arial"/>
              </a:rPr>
              <a:t>Wayne  </a:t>
            </a:r>
            <a:r>
              <a:rPr sz="1600" spc="-10" dirty="0">
                <a:latin typeface="Bell Gothic Std Light" panose="020B0606020203020204" pitchFamily="34" charset="0"/>
                <a:cs typeface="Arial"/>
              </a:rPr>
              <a:t>Westland  </a:t>
            </a:r>
            <a:r>
              <a:rPr sz="1600" dirty="0">
                <a:latin typeface="Bell Gothic Std Light" panose="020B0606020203020204" pitchFamily="34" charset="0"/>
                <a:cs typeface="Arial"/>
              </a:rPr>
              <a:t>Nor</a:t>
            </a:r>
            <a:r>
              <a:rPr sz="1600" spc="-5" dirty="0">
                <a:latin typeface="Bell Gothic Std Light" panose="020B0606020203020204" pitchFamily="34" charset="0"/>
                <a:cs typeface="Arial"/>
              </a:rPr>
              <a:t>t</a:t>
            </a:r>
            <a:r>
              <a:rPr sz="1600" dirty="0">
                <a:latin typeface="Bell Gothic Std Light" panose="020B0606020203020204" pitchFamily="34" charset="0"/>
                <a:cs typeface="Arial"/>
              </a:rPr>
              <a:t>h</a:t>
            </a:r>
            <a:r>
              <a:rPr sz="1600" spc="-5" dirty="0">
                <a:latin typeface="Bell Gothic Std Light" panose="020B0606020203020204" pitchFamily="34" charset="0"/>
                <a:cs typeface="Arial"/>
              </a:rPr>
              <a:t>f</a:t>
            </a:r>
            <a:r>
              <a:rPr sz="1600" dirty="0">
                <a:latin typeface="Bell Gothic Std Light" panose="020B0606020203020204" pitchFamily="34" charset="0"/>
                <a:cs typeface="Arial"/>
              </a:rPr>
              <a:t>ield</a:t>
            </a:r>
          </a:p>
          <a:p>
            <a:pPr marL="12700" marR="588645">
              <a:lnSpc>
                <a:spcPct val="100000"/>
              </a:lnSpc>
              <a:spcBef>
                <a:spcPts val="1055"/>
              </a:spcBef>
            </a:pPr>
            <a:r>
              <a:rPr sz="1600" b="1" u="sng" spc="-5" dirty="0">
                <a:highlight>
                  <a:srgbClr val="FFFF00"/>
                </a:highlight>
                <a:uFill>
                  <a:solidFill>
                    <a:srgbClr val="000000"/>
                  </a:solidFill>
                </a:uFill>
                <a:latin typeface="Bell Gothic Std Light" panose="020B0606020203020204" pitchFamily="34" charset="0"/>
                <a:cs typeface="Arial"/>
              </a:rPr>
              <a:t>O</a:t>
            </a:r>
            <a:r>
              <a:rPr sz="1600" b="1" u="sng" dirty="0">
                <a:highlight>
                  <a:srgbClr val="FFFF00"/>
                </a:highlight>
                <a:uFill>
                  <a:solidFill>
                    <a:srgbClr val="000000"/>
                  </a:solidFill>
                </a:uFill>
                <a:latin typeface="Bell Gothic Std Light" panose="020B0606020203020204" pitchFamily="34" charset="0"/>
                <a:cs typeface="Arial"/>
              </a:rPr>
              <a:t>th</a:t>
            </a:r>
            <a:r>
              <a:rPr sz="1600" b="1" u="sng" spc="-10" dirty="0">
                <a:highlight>
                  <a:srgbClr val="FFFF00"/>
                </a:highlight>
                <a:uFill>
                  <a:solidFill>
                    <a:srgbClr val="000000"/>
                  </a:solidFill>
                </a:uFill>
                <a:latin typeface="Bell Gothic Std Light" panose="020B0606020203020204" pitchFamily="34" charset="0"/>
                <a:cs typeface="Arial"/>
              </a:rPr>
              <a:t>e</a:t>
            </a:r>
            <a:r>
              <a:rPr sz="1600" b="1" u="sng" spc="-20" dirty="0">
                <a:highlight>
                  <a:srgbClr val="FFFF00"/>
                </a:highlight>
                <a:uFill>
                  <a:solidFill>
                    <a:srgbClr val="000000"/>
                  </a:solidFill>
                </a:uFill>
                <a:latin typeface="Bell Gothic Std Light" panose="020B0606020203020204" pitchFamily="34" charset="0"/>
                <a:cs typeface="Arial"/>
              </a:rPr>
              <a:t>r</a:t>
            </a:r>
            <a:r>
              <a:rPr sz="1600" b="1" u="sng" spc="5" dirty="0">
                <a:highlight>
                  <a:srgbClr val="FFFF00"/>
                </a:highlight>
                <a:uFill>
                  <a:solidFill>
                    <a:srgbClr val="000000"/>
                  </a:solidFill>
                </a:uFill>
                <a:latin typeface="Bell Gothic Std Light" panose="020B0606020203020204" pitchFamily="34" charset="0"/>
                <a:cs typeface="Arial"/>
              </a:rPr>
              <a:t>=</a:t>
            </a:r>
            <a:r>
              <a:rPr sz="1600" b="1" u="sng" spc="-10" dirty="0">
                <a:highlight>
                  <a:srgbClr val="FFFF00"/>
                </a:highlight>
                <a:latin typeface="Bell Gothic Std Light" panose="020B0606020203020204" pitchFamily="34" charset="0"/>
                <a:cs typeface="Arial"/>
              </a:rPr>
              <a:t>8</a:t>
            </a:r>
            <a:r>
              <a:rPr sz="1600" b="1" u="sng" spc="-20" dirty="0">
                <a:highlight>
                  <a:srgbClr val="FFFF00"/>
                </a:highlight>
                <a:latin typeface="Bell Gothic Std Light" panose="020B0606020203020204" pitchFamily="34" charset="0"/>
                <a:cs typeface="Arial"/>
              </a:rPr>
              <a:t>5</a:t>
            </a:r>
            <a:r>
              <a:rPr sz="1600" b="1" u="sng" spc="-10" dirty="0">
                <a:highlight>
                  <a:srgbClr val="FFFF00"/>
                </a:highlight>
                <a:latin typeface="Bell Gothic Std Light" panose="020B0606020203020204" pitchFamily="34" charset="0"/>
                <a:cs typeface="Arial"/>
              </a:rPr>
              <a:t>,</a:t>
            </a:r>
            <a:r>
              <a:rPr sz="1600" b="1" u="sng" spc="-5" dirty="0">
                <a:highlight>
                  <a:srgbClr val="FFFF00"/>
                </a:highlight>
                <a:latin typeface="Bell Gothic Std Light" panose="020B0606020203020204" pitchFamily="34" charset="0"/>
                <a:cs typeface="Arial"/>
              </a:rPr>
              <a:t>0</a:t>
            </a:r>
            <a:r>
              <a:rPr sz="1600" b="1" u="sng" spc="-20" dirty="0">
                <a:highlight>
                  <a:srgbClr val="FFFF00"/>
                </a:highlight>
                <a:latin typeface="Bell Gothic Std Light" panose="020B0606020203020204" pitchFamily="34" charset="0"/>
                <a:cs typeface="Arial"/>
              </a:rPr>
              <a:t>0</a:t>
            </a:r>
            <a:r>
              <a:rPr sz="1600" b="1" u="sng" dirty="0">
                <a:highlight>
                  <a:srgbClr val="FFFF00"/>
                </a:highlight>
                <a:latin typeface="Bell Gothic Std Light" panose="020B0606020203020204" pitchFamily="34" charset="0"/>
                <a:cs typeface="Arial"/>
              </a:rPr>
              <a:t>0 </a:t>
            </a:r>
            <a:endParaRPr lang="en-US" sz="1600" b="1" u="sng" dirty="0">
              <a:highlight>
                <a:srgbClr val="FFFF00"/>
              </a:highlight>
              <a:latin typeface="Bell Gothic Std Light" panose="020B0606020203020204" pitchFamily="34" charset="0"/>
              <a:cs typeface="Arial"/>
            </a:endParaRPr>
          </a:p>
          <a:p>
            <a:pPr marL="12700" marR="588645">
              <a:lnSpc>
                <a:spcPct val="100000"/>
              </a:lnSpc>
              <a:spcBef>
                <a:spcPts val="1055"/>
              </a:spcBef>
            </a:pPr>
            <a:r>
              <a:rPr sz="1600" spc="-10" dirty="0">
                <a:latin typeface="Bell Gothic Std Light" panose="020B0606020203020204" pitchFamily="34" charset="0"/>
                <a:cs typeface="Arial"/>
              </a:rPr>
              <a:t>Syrian  Egyptians  Albanian  Indian</a:t>
            </a:r>
            <a:endParaRPr sz="1600" dirty="0">
              <a:latin typeface="Bell Gothic Std Light" panose="020B0606020203020204" pitchFamily="34" charset="0"/>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51660"/>
            <a:ext cx="9144000" cy="500634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3"/>
            <a:ext cx="9144000" cy="868680"/>
          </a:xfrm>
          <a:custGeom>
            <a:avLst/>
            <a:gdLst/>
            <a:ahLst/>
            <a:cxnLst/>
            <a:rect l="l" t="t" r="r" b="b"/>
            <a:pathLst>
              <a:path w="9144000" h="868680">
                <a:moveTo>
                  <a:pt x="0" y="868362"/>
                </a:moveTo>
                <a:lnTo>
                  <a:pt x="9144000" y="868362"/>
                </a:lnTo>
                <a:lnTo>
                  <a:pt x="9144000" y="0"/>
                </a:lnTo>
                <a:lnTo>
                  <a:pt x="0" y="0"/>
                </a:lnTo>
                <a:lnTo>
                  <a:pt x="0" y="868362"/>
                </a:lnTo>
                <a:close/>
              </a:path>
            </a:pathLst>
          </a:custGeom>
          <a:solidFill>
            <a:srgbClr val="8063A1"/>
          </a:solidFill>
        </p:spPr>
        <p:txBody>
          <a:bodyPr wrap="square" lIns="0" tIns="0" rIns="0" bIns="0" rtlCol="0"/>
          <a:lstStyle/>
          <a:p>
            <a:endParaRPr/>
          </a:p>
        </p:txBody>
      </p:sp>
      <p:sp>
        <p:nvSpPr>
          <p:cNvPr id="4" name="object 4"/>
          <p:cNvSpPr txBox="1">
            <a:spLocks noGrp="1"/>
          </p:cNvSpPr>
          <p:nvPr>
            <p:ph type="title"/>
          </p:nvPr>
        </p:nvSpPr>
        <p:spPr>
          <a:xfrm>
            <a:off x="1600202" y="105536"/>
            <a:ext cx="7092951" cy="751488"/>
          </a:xfrm>
          <a:prstGeom prst="rect">
            <a:avLst/>
          </a:prstGeom>
        </p:spPr>
        <p:txBody>
          <a:bodyPr vert="horz" wrap="square" lIns="0" tIns="12700" rIns="0" bIns="0" rtlCol="0">
            <a:spAutoFit/>
          </a:bodyPr>
          <a:lstStyle/>
          <a:p>
            <a:pPr marL="12700">
              <a:lnSpc>
                <a:spcPct val="100000"/>
              </a:lnSpc>
              <a:spcBef>
                <a:spcPts val="100"/>
              </a:spcBef>
            </a:pPr>
            <a:r>
              <a:rPr sz="4800" dirty="0">
                <a:latin typeface="Trebuchet MS"/>
                <a:cs typeface="Trebuchet MS"/>
              </a:rPr>
              <a:t>U.S. DEMOGRAPHICS</a:t>
            </a:r>
          </a:p>
        </p:txBody>
      </p:sp>
      <p:sp>
        <p:nvSpPr>
          <p:cNvPr id="5" name="object 5"/>
          <p:cNvSpPr txBox="1"/>
          <p:nvPr/>
        </p:nvSpPr>
        <p:spPr>
          <a:xfrm>
            <a:off x="990600" y="5334001"/>
            <a:ext cx="7162800" cy="1073371"/>
          </a:xfrm>
          <a:prstGeom prst="rect">
            <a:avLst/>
          </a:prstGeom>
          <a:solidFill>
            <a:srgbClr val="FFFFFF">
              <a:alpha val="19999"/>
            </a:srgbClr>
          </a:solidFill>
        </p:spPr>
        <p:txBody>
          <a:bodyPr vert="horz" wrap="square" lIns="0" tIns="5080" rIns="0" bIns="0" rtlCol="0">
            <a:spAutoFit/>
          </a:bodyPr>
          <a:lstStyle/>
          <a:p>
            <a:pPr>
              <a:lnSpc>
                <a:spcPct val="100000"/>
              </a:lnSpc>
              <a:spcBef>
                <a:spcPts val="40"/>
              </a:spcBef>
            </a:pPr>
            <a:endParaRPr sz="950">
              <a:latin typeface="Times New Roman"/>
              <a:cs typeface="Times New Roman"/>
            </a:endParaRPr>
          </a:p>
          <a:p>
            <a:pPr marL="549275" indent="-79375">
              <a:lnSpc>
                <a:spcPct val="100000"/>
              </a:lnSpc>
            </a:pPr>
            <a:r>
              <a:rPr sz="700" b="1" spc="-65" dirty="0">
                <a:latin typeface="Verdana"/>
                <a:cs typeface="Verdana"/>
              </a:rPr>
              <a:t>Research </a:t>
            </a:r>
            <a:r>
              <a:rPr sz="700" b="1" spc="-45" dirty="0">
                <a:latin typeface="Verdana"/>
                <a:cs typeface="Verdana"/>
              </a:rPr>
              <a:t>by </a:t>
            </a:r>
            <a:r>
              <a:rPr sz="700" b="1" spc="-85" dirty="0">
                <a:latin typeface="Verdana"/>
                <a:cs typeface="Verdana"/>
              </a:rPr>
              <a:t>AAI </a:t>
            </a:r>
            <a:r>
              <a:rPr sz="700" b="1" spc="-45" dirty="0">
                <a:latin typeface="Verdana"/>
                <a:cs typeface="Verdana"/>
              </a:rPr>
              <a:t>and </a:t>
            </a:r>
            <a:r>
              <a:rPr sz="700" b="1" spc="-60" dirty="0">
                <a:latin typeface="Verdana"/>
                <a:cs typeface="Verdana"/>
              </a:rPr>
              <a:t>Zogby </a:t>
            </a:r>
            <a:r>
              <a:rPr sz="700" b="1" spc="-80" dirty="0">
                <a:latin typeface="Verdana"/>
                <a:cs typeface="Verdana"/>
              </a:rPr>
              <a:t>International </a:t>
            </a:r>
            <a:r>
              <a:rPr sz="700" b="1" spc="-75" dirty="0">
                <a:latin typeface="Verdana"/>
                <a:cs typeface="Verdana"/>
              </a:rPr>
              <a:t>suggest </a:t>
            </a:r>
            <a:r>
              <a:rPr sz="700" b="1" spc="-80" dirty="0">
                <a:latin typeface="Verdana"/>
                <a:cs typeface="Verdana"/>
              </a:rPr>
              <a:t>that </a:t>
            </a:r>
            <a:r>
              <a:rPr sz="700" b="1" spc="-75" dirty="0">
                <a:latin typeface="Verdana"/>
                <a:cs typeface="Verdana"/>
              </a:rPr>
              <a:t>the </a:t>
            </a:r>
            <a:r>
              <a:rPr sz="700" b="1" spc="-65" dirty="0">
                <a:latin typeface="Verdana"/>
                <a:cs typeface="Verdana"/>
              </a:rPr>
              <a:t>Census </a:t>
            </a:r>
            <a:r>
              <a:rPr sz="700" b="1" spc="-75" dirty="0">
                <a:latin typeface="Verdana"/>
                <a:cs typeface="Verdana"/>
              </a:rPr>
              <a:t>Bureau </a:t>
            </a:r>
            <a:r>
              <a:rPr sz="700" b="1" spc="-70" dirty="0">
                <a:latin typeface="Verdana"/>
                <a:cs typeface="Verdana"/>
              </a:rPr>
              <a:t>estimate </a:t>
            </a:r>
            <a:r>
              <a:rPr sz="700" b="1" spc="-95" dirty="0">
                <a:latin typeface="Verdana"/>
                <a:cs typeface="Verdana"/>
              </a:rPr>
              <a:t>is </a:t>
            </a:r>
            <a:r>
              <a:rPr sz="700" b="1" spc="-60" dirty="0">
                <a:latin typeface="Verdana"/>
                <a:cs typeface="Verdana"/>
              </a:rPr>
              <a:t>likely </a:t>
            </a:r>
            <a:r>
              <a:rPr sz="700" b="1" spc="-70" dirty="0">
                <a:latin typeface="Verdana"/>
                <a:cs typeface="Verdana"/>
              </a:rPr>
              <a:t>significantly </a:t>
            </a:r>
            <a:r>
              <a:rPr sz="700" b="1" spc="-80" dirty="0">
                <a:latin typeface="Verdana"/>
                <a:cs typeface="Verdana"/>
              </a:rPr>
              <a:t>lower </a:t>
            </a:r>
            <a:r>
              <a:rPr sz="700" b="1" spc="-75" dirty="0">
                <a:latin typeface="Verdana"/>
                <a:cs typeface="Verdana"/>
              </a:rPr>
              <a:t>than the </a:t>
            </a:r>
            <a:r>
              <a:rPr sz="700" b="1" spc="-50" dirty="0">
                <a:latin typeface="Verdana"/>
                <a:cs typeface="Verdana"/>
              </a:rPr>
              <a:t>actual </a:t>
            </a:r>
            <a:r>
              <a:rPr sz="700" b="1" spc="-75" dirty="0">
                <a:latin typeface="Verdana"/>
                <a:cs typeface="Verdana"/>
              </a:rPr>
              <a:t>number of </a:t>
            </a:r>
            <a:r>
              <a:rPr sz="700" b="1" spc="-50" dirty="0">
                <a:latin typeface="Verdana"/>
                <a:cs typeface="Verdana"/>
              </a:rPr>
              <a:t>Arab</a:t>
            </a:r>
            <a:r>
              <a:rPr sz="700" b="1" spc="-180" dirty="0">
                <a:latin typeface="Verdana"/>
                <a:cs typeface="Verdana"/>
              </a:rPr>
              <a:t> </a:t>
            </a:r>
            <a:r>
              <a:rPr sz="700" b="1" spc="-60" dirty="0">
                <a:latin typeface="Verdana"/>
                <a:cs typeface="Verdana"/>
              </a:rPr>
              <a:t>Americans</a:t>
            </a:r>
            <a:endParaRPr sz="700">
              <a:latin typeface="Verdana"/>
              <a:cs typeface="Verdana"/>
            </a:endParaRPr>
          </a:p>
          <a:p>
            <a:pPr marL="549275" marR="199390" algn="ctr">
              <a:lnSpc>
                <a:spcPts val="760"/>
              </a:lnSpc>
              <a:spcBef>
                <a:spcPts val="225"/>
              </a:spcBef>
            </a:pPr>
            <a:r>
              <a:rPr sz="700" b="1" spc="-80" dirty="0">
                <a:latin typeface="Verdana"/>
                <a:cs typeface="Verdana"/>
              </a:rPr>
              <a:t>in </a:t>
            </a:r>
            <a:r>
              <a:rPr sz="700" b="1" spc="-75" dirty="0">
                <a:latin typeface="Verdana"/>
                <a:cs typeface="Verdana"/>
              </a:rPr>
              <a:t>the </a:t>
            </a:r>
            <a:r>
              <a:rPr sz="700" b="1" spc="-65" dirty="0">
                <a:latin typeface="Verdana"/>
                <a:cs typeface="Verdana"/>
              </a:rPr>
              <a:t>country. </a:t>
            </a:r>
            <a:r>
              <a:rPr sz="700" b="1" spc="-100" dirty="0">
                <a:latin typeface="Verdana"/>
                <a:cs typeface="Verdana"/>
              </a:rPr>
              <a:t>The </a:t>
            </a:r>
            <a:r>
              <a:rPr sz="700" b="1" spc="-50" dirty="0">
                <a:latin typeface="Verdana"/>
                <a:cs typeface="Verdana"/>
              </a:rPr>
              <a:t>American </a:t>
            </a:r>
            <a:r>
              <a:rPr sz="700" b="1" spc="-65" dirty="0">
                <a:latin typeface="Verdana"/>
                <a:cs typeface="Verdana"/>
              </a:rPr>
              <a:t>Community </a:t>
            </a:r>
            <a:r>
              <a:rPr sz="700" b="1" spc="-85" dirty="0">
                <a:latin typeface="Verdana"/>
                <a:cs typeface="Verdana"/>
              </a:rPr>
              <a:t>Survey </a:t>
            </a:r>
            <a:r>
              <a:rPr sz="700" b="1" spc="-75" dirty="0">
                <a:latin typeface="Verdana"/>
                <a:cs typeface="Verdana"/>
              </a:rPr>
              <a:t>identifies </a:t>
            </a:r>
            <a:r>
              <a:rPr sz="700" b="1" spc="-65" dirty="0">
                <a:latin typeface="Verdana"/>
                <a:cs typeface="Verdana"/>
              </a:rPr>
              <a:t>only </a:t>
            </a:r>
            <a:r>
              <a:rPr sz="700" b="1" spc="-10" dirty="0">
                <a:latin typeface="Verdana"/>
                <a:cs typeface="Verdana"/>
              </a:rPr>
              <a:t>a </a:t>
            </a:r>
            <a:r>
              <a:rPr sz="700" b="1" spc="-75" dirty="0">
                <a:latin typeface="Verdana"/>
                <a:cs typeface="Verdana"/>
              </a:rPr>
              <a:t>portion of the </a:t>
            </a:r>
            <a:r>
              <a:rPr sz="700" b="1" spc="-50" dirty="0">
                <a:latin typeface="Verdana"/>
                <a:cs typeface="Verdana"/>
              </a:rPr>
              <a:t>Arab </a:t>
            </a:r>
            <a:r>
              <a:rPr sz="700" b="1" spc="-60" dirty="0">
                <a:latin typeface="Verdana"/>
                <a:cs typeface="Verdana"/>
              </a:rPr>
              <a:t>population </a:t>
            </a:r>
            <a:r>
              <a:rPr sz="700" b="1" spc="-80" dirty="0">
                <a:latin typeface="Verdana"/>
                <a:cs typeface="Verdana"/>
              </a:rPr>
              <a:t>through </a:t>
            </a:r>
            <a:r>
              <a:rPr sz="700" b="1" spc="-10" dirty="0">
                <a:latin typeface="Verdana"/>
                <a:cs typeface="Verdana"/>
              </a:rPr>
              <a:t>a </a:t>
            </a:r>
            <a:r>
              <a:rPr sz="700" b="1" spc="-70" dirty="0">
                <a:latin typeface="Verdana"/>
                <a:cs typeface="Verdana"/>
              </a:rPr>
              <a:t>question </a:t>
            </a:r>
            <a:r>
              <a:rPr sz="700" b="1" spc="-65" dirty="0">
                <a:latin typeface="Verdana"/>
                <a:cs typeface="Verdana"/>
              </a:rPr>
              <a:t>on </a:t>
            </a:r>
            <a:r>
              <a:rPr sz="700" b="1" spc="-60" dirty="0">
                <a:latin typeface="Verdana"/>
                <a:cs typeface="Verdana"/>
              </a:rPr>
              <a:t>“ancestry” </a:t>
            </a:r>
            <a:r>
              <a:rPr sz="700" b="1" spc="-65" dirty="0">
                <a:latin typeface="Verdana"/>
                <a:cs typeface="Verdana"/>
              </a:rPr>
              <a:t>on </a:t>
            </a:r>
            <a:r>
              <a:rPr sz="700" b="1" spc="-75" dirty="0">
                <a:latin typeface="Verdana"/>
                <a:cs typeface="Verdana"/>
              </a:rPr>
              <a:t>the </a:t>
            </a:r>
            <a:r>
              <a:rPr sz="700" b="1" spc="-65" dirty="0">
                <a:latin typeface="Verdana"/>
                <a:cs typeface="Verdana"/>
              </a:rPr>
              <a:t>census </a:t>
            </a:r>
            <a:r>
              <a:rPr sz="700" b="1" spc="-55" dirty="0">
                <a:latin typeface="Verdana"/>
                <a:cs typeface="Verdana"/>
              </a:rPr>
              <a:t>long  </a:t>
            </a:r>
            <a:r>
              <a:rPr sz="700" b="1" spc="-85" dirty="0">
                <a:latin typeface="Verdana"/>
                <a:cs typeface="Verdana"/>
              </a:rPr>
              <a:t>form. </a:t>
            </a:r>
            <a:r>
              <a:rPr sz="700" b="1" spc="-80" dirty="0">
                <a:latin typeface="Verdana"/>
                <a:cs typeface="Verdana"/>
              </a:rPr>
              <a:t>Reasons </a:t>
            </a:r>
            <a:r>
              <a:rPr sz="700" b="1" spc="-95" dirty="0">
                <a:latin typeface="Verdana"/>
                <a:cs typeface="Verdana"/>
              </a:rPr>
              <a:t>for </a:t>
            </a:r>
            <a:r>
              <a:rPr sz="700" b="1" spc="-75" dirty="0">
                <a:latin typeface="Verdana"/>
                <a:cs typeface="Verdana"/>
              </a:rPr>
              <a:t>the </a:t>
            </a:r>
            <a:r>
              <a:rPr sz="700" b="1" spc="-65" dirty="0">
                <a:latin typeface="Verdana"/>
                <a:cs typeface="Verdana"/>
              </a:rPr>
              <a:t>undercount </a:t>
            </a:r>
            <a:r>
              <a:rPr sz="700" b="1" spc="-50" dirty="0">
                <a:latin typeface="Verdana"/>
                <a:cs typeface="Verdana"/>
              </a:rPr>
              <a:t>include </a:t>
            </a:r>
            <a:r>
              <a:rPr sz="700" b="1" spc="-75" dirty="0">
                <a:latin typeface="Verdana"/>
                <a:cs typeface="Verdana"/>
              </a:rPr>
              <a:t>the </a:t>
            </a:r>
            <a:r>
              <a:rPr sz="700" b="1" spc="-50" dirty="0">
                <a:latin typeface="Verdana"/>
                <a:cs typeface="Verdana"/>
              </a:rPr>
              <a:t>placement </a:t>
            </a:r>
            <a:r>
              <a:rPr sz="700" b="1" spc="-75" dirty="0">
                <a:latin typeface="Verdana"/>
                <a:cs typeface="Verdana"/>
              </a:rPr>
              <a:t>of </a:t>
            </a:r>
            <a:r>
              <a:rPr sz="700" b="1" spc="-45" dirty="0">
                <a:latin typeface="Verdana"/>
                <a:cs typeface="Verdana"/>
              </a:rPr>
              <a:t>and </a:t>
            </a:r>
            <a:r>
              <a:rPr sz="700" b="1" spc="-85" dirty="0">
                <a:latin typeface="Verdana"/>
                <a:cs typeface="Verdana"/>
              </a:rPr>
              <a:t>limit </a:t>
            </a:r>
            <a:r>
              <a:rPr sz="700" b="1" spc="-75" dirty="0">
                <a:latin typeface="Verdana"/>
                <a:cs typeface="Verdana"/>
              </a:rPr>
              <a:t>of the </a:t>
            </a:r>
            <a:r>
              <a:rPr sz="700" b="1" spc="-65" dirty="0">
                <a:latin typeface="Verdana"/>
                <a:cs typeface="Verdana"/>
              </a:rPr>
              <a:t>ancestry </a:t>
            </a:r>
            <a:r>
              <a:rPr sz="700" b="1" spc="-70" dirty="0">
                <a:latin typeface="Verdana"/>
                <a:cs typeface="Verdana"/>
              </a:rPr>
              <a:t>question </a:t>
            </a:r>
            <a:r>
              <a:rPr sz="700" b="1" spc="-80" dirty="0">
                <a:latin typeface="Verdana"/>
                <a:cs typeface="Verdana"/>
              </a:rPr>
              <a:t>(as </a:t>
            </a:r>
            <a:r>
              <a:rPr sz="700" b="1" spc="-75" dirty="0">
                <a:latin typeface="Verdana"/>
                <a:cs typeface="Verdana"/>
              </a:rPr>
              <a:t>distinct </a:t>
            </a:r>
            <a:r>
              <a:rPr sz="700" b="1" spc="-90" dirty="0">
                <a:latin typeface="Verdana"/>
                <a:cs typeface="Verdana"/>
              </a:rPr>
              <a:t>from </a:t>
            </a:r>
            <a:r>
              <a:rPr sz="700" b="1" spc="-35" dirty="0">
                <a:latin typeface="Verdana"/>
                <a:cs typeface="Verdana"/>
              </a:rPr>
              <a:t>race </a:t>
            </a:r>
            <a:r>
              <a:rPr sz="700" b="1" spc="-45" dirty="0">
                <a:latin typeface="Verdana"/>
                <a:cs typeface="Verdana"/>
              </a:rPr>
              <a:t>and </a:t>
            </a:r>
            <a:r>
              <a:rPr sz="700" b="1" spc="-70" dirty="0">
                <a:latin typeface="Verdana"/>
                <a:cs typeface="Verdana"/>
              </a:rPr>
              <a:t>ethnicity); </a:t>
            </a:r>
            <a:r>
              <a:rPr sz="700" b="1" spc="-75" dirty="0">
                <a:latin typeface="Verdana"/>
                <a:cs typeface="Verdana"/>
              </a:rPr>
              <a:t>the </a:t>
            </a:r>
            <a:r>
              <a:rPr sz="700" b="1" spc="-60" dirty="0">
                <a:latin typeface="Verdana"/>
                <a:cs typeface="Verdana"/>
              </a:rPr>
              <a:t>effect </a:t>
            </a:r>
            <a:r>
              <a:rPr sz="700" b="1" spc="-75" dirty="0">
                <a:latin typeface="Verdana"/>
                <a:cs typeface="Verdana"/>
              </a:rPr>
              <a:t>of the  </a:t>
            </a:r>
            <a:r>
              <a:rPr sz="700" b="1" spc="-60" dirty="0">
                <a:latin typeface="Verdana"/>
                <a:cs typeface="Verdana"/>
              </a:rPr>
              <a:t>sample methodology </a:t>
            </a:r>
            <a:r>
              <a:rPr sz="700" b="1" spc="-65" dirty="0">
                <a:latin typeface="Verdana"/>
                <a:cs typeface="Verdana"/>
              </a:rPr>
              <a:t>on </a:t>
            </a:r>
            <a:r>
              <a:rPr sz="700" b="1" spc="-70" dirty="0">
                <a:latin typeface="Verdana"/>
                <a:cs typeface="Verdana"/>
              </a:rPr>
              <a:t>small, </a:t>
            </a:r>
            <a:r>
              <a:rPr sz="700" b="1" spc="-65" dirty="0">
                <a:latin typeface="Verdana"/>
                <a:cs typeface="Verdana"/>
              </a:rPr>
              <a:t>unevenly </a:t>
            </a:r>
            <a:r>
              <a:rPr sz="700" b="1" spc="-75" dirty="0">
                <a:latin typeface="Verdana"/>
                <a:cs typeface="Verdana"/>
              </a:rPr>
              <a:t>distributed </a:t>
            </a:r>
            <a:r>
              <a:rPr sz="700" b="1" spc="-60" dirty="0">
                <a:latin typeface="Verdana"/>
                <a:cs typeface="Verdana"/>
              </a:rPr>
              <a:t>ethnic </a:t>
            </a:r>
            <a:r>
              <a:rPr sz="700" b="1" spc="-75" dirty="0">
                <a:latin typeface="Verdana"/>
                <a:cs typeface="Verdana"/>
              </a:rPr>
              <a:t>groups; </a:t>
            </a:r>
            <a:r>
              <a:rPr sz="700" b="1" spc="-70" dirty="0">
                <a:latin typeface="Verdana"/>
                <a:cs typeface="Verdana"/>
              </a:rPr>
              <a:t>high </a:t>
            </a:r>
            <a:r>
              <a:rPr sz="700" b="1" spc="-65" dirty="0">
                <a:latin typeface="Verdana"/>
                <a:cs typeface="Verdana"/>
              </a:rPr>
              <a:t>levels </a:t>
            </a:r>
            <a:r>
              <a:rPr sz="700" b="1" spc="-75" dirty="0">
                <a:latin typeface="Verdana"/>
                <a:cs typeface="Verdana"/>
              </a:rPr>
              <a:t>of </a:t>
            </a:r>
            <a:r>
              <a:rPr sz="700" b="1" spc="-65" dirty="0">
                <a:latin typeface="Verdana"/>
                <a:cs typeface="Verdana"/>
              </a:rPr>
              <a:t>out-marriage </a:t>
            </a:r>
            <a:r>
              <a:rPr sz="700" b="1" spc="-55" dirty="0">
                <a:latin typeface="Verdana"/>
                <a:cs typeface="Verdana"/>
              </a:rPr>
              <a:t>among </a:t>
            </a:r>
            <a:r>
              <a:rPr sz="700" b="1" spc="-75" dirty="0">
                <a:latin typeface="Verdana"/>
                <a:cs typeface="Verdana"/>
              </a:rPr>
              <a:t>the </a:t>
            </a:r>
            <a:r>
              <a:rPr sz="700" b="1" spc="-85" dirty="0">
                <a:latin typeface="Verdana"/>
                <a:cs typeface="Verdana"/>
              </a:rPr>
              <a:t>third </a:t>
            </a:r>
            <a:r>
              <a:rPr sz="700" b="1" spc="-45" dirty="0">
                <a:latin typeface="Verdana"/>
                <a:cs typeface="Verdana"/>
              </a:rPr>
              <a:t>and </a:t>
            </a:r>
            <a:r>
              <a:rPr sz="700" b="1" spc="-95" dirty="0">
                <a:latin typeface="Verdana"/>
                <a:cs typeface="Verdana"/>
              </a:rPr>
              <a:t>fourth </a:t>
            </a:r>
            <a:r>
              <a:rPr sz="700" b="1" spc="-70" dirty="0">
                <a:latin typeface="Verdana"/>
                <a:cs typeface="Verdana"/>
              </a:rPr>
              <a:t>generations; </a:t>
            </a:r>
            <a:r>
              <a:rPr sz="700" b="1" spc="-45" dirty="0">
                <a:latin typeface="Verdana"/>
                <a:cs typeface="Verdana"/>
              </a:rPr>
              <a:t>and  </a:t>
            </a:r>
            <a:r>
              <a:rPr sz="700" b="1" spc="-85" dirty="0">
                <a:latin typeface="Verdana"/>
                <a:cs typeface="Verdana"/>
              </a:rPr>
              <a:t>distrust/misunderstanding </a:t>
            </a:r>
            <a:r>
              <a:rPr sz="700" b="1" spc="-75" dirty="0">
                <a:latin typeface="Verdana"/>
                <a:cs typeface="Verdana"/>
              </a:rPr>
              <a:t>of </a:t>
            </a:r>
            <a:r>
              <a:rPr sz="700" b="1" spc="-70" dirty="0">
                <a:latin typeface="Verdana"/>
                <a:cs typeface="Verdana"/>
              </a:rPr>
              <a:t>government </a:t>
            </a:r>
            <a:r>
              <a:rPr sz="700" b="1" spc="-85" dirty="0">
                <a:latin typeface="Verdana"/>
                <a:cs typeface="Verdana"/>
              </a:rPr>
              <a:t>surveys </a:t>
            </a:r>
            <a:r>
              <a:rPr sz="700" b="1" spc="-55" dirty="0">
                <a:latin typeface="Verdana"/>
                <a:cs typeface="Verdana"/>
              </a:rPr>
              <a:t>among </a:t>
            </a:r>
            <a:r>
              <a:rPr sz="700" b="1" spc="-60" dirty="0">
                <a:latin typeface="Verdana"/>
                <a:cs typeface="Verdana"/>
              </a:rPr>
              <a:t>recent</a:t>
            </a:r>
            <a:r>
              <a:rPr sz="700" b="1" spc="-50" dirty="0">
                <a:latin typeface="Verdana"/>
                <a:cs typeface="Verdana"/>
              </a:rPr>
              <a:t> </a:t>
            </a:r>
            <a:r>
              <a:rPr sz="700" b="1" spc="-80" dirty="0">
                <a:latin typeface="Verdana"/>
                <a:cs typeface="Verdana"/>
              </a:rPr>
              <a:t>immigrants.</a:t>
            </a:r>
            <a:endParaRPr sz="700">
              <a:latin typeface="Verdana"/>
              <a:cs typeface="Verdana"/>
            </a:endParaRPr>
          </a:p>
          <a:p>
            <a:pPr>
              <a:lnSpc>
                <a:spcPct val="100000"/>
              </a:lnSpc>
            </a:pPr>
            <a:endParaRPr sz="800">
              <a:latin typeface="Times New Roman"/>
              <a:cs typeface="Times New Roman"/>
            </a:endParaRPr>
          </a:p>
          <a:p>
            <a:pPr marL="1401445">
              <a:lnSpc>
                <a:spcPct val="100000"/>
              </a:lnSpc>
              <a:spcBef>
                <a:spcPts val="505"/>
              </a:spcBef>
            </a:pPr>
            <a:r>
              <a:rPr sz="1100" b="1" spc="-170" dirty="0">
                <a:latin typeface="Verdana"/>
                <a:cs typeface="Verdana"/>
              </a:rPr>
              <a:t>To </a:t>
            </a:r>
            <a:r>
              <a:rPr sz="1100" b="1" spc="-95" dirty="0">
                <a:latin typeface="Verdana"/>
                <a:cs typeface="Verdana"/>
              </a:rPr>
              <a:t>learn </a:t>
            </a:r>
            <a:r>
              <a:rPr sz="1100" b="1" spc="-105" dirty="0">
                <a:latin typeface="Verdana"/>
                <a:cs typeface="Verdana"/>
              </a:rPr>
              <a:t>more </a:t>
            </a:r>
            <a:r>
              <a:rPr sz="1100" b="1" spc="-135" dirty="0">
                <a:latin typeface="Verdana"/>
                <a:cs typeface="Verdana"/>
              </a:rPr>
              <a:t>visit:</a:t>
            </a:r>
            <a:r>
              <a:rPr sz="1100" b="1" spc="-150" dirty="0">
                <a:latin typeface="Verdana"/>
                <a:cs typeface="Verdana"/>
              </a:rPr>
              <a:t> </a:t>
            </a:r>
            <a:r>
              <a:rPr sz="1100" b="1" spc="-114" dirty="0">
                <a:latin typeface="Verdana"/>
                <a:cs typeface="Verdana"/>
                <a:hlinkClick r:id="rId3"/>
              </a:rPr>
              <a:t>http://www.aaiusa.org/pages/demographics</a:t>
            </a:r>
            <a:endParaRPr sz="1100">
              <a:latin typeface="Verdana"/>
              <a:cs typeface="Verdana"/>
            </a:endParaRPr>
          </a:p>
        </p:txBody>
      </p:sp>
      <p:sp>
        <p:nvSpPr>
          <p:cNvPr id="6" name="object 6"/>
          <p:cNvSpPr/>
          <p:nvPr/>
        </p:nvSpPr>
        <p:spPr>
          <a:xfrm>
            <a:off x="278891" y="1188719"/>
            <a:ext cx="8688324" cy="115824"/>
          </a:xfrm>
          <a:prstGeom prst="rect">
            <a:avLst/>
          </a:prstGeom>
          <a:blipFill>
            <a:blip r:embed="rId4"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extLst>
              <p:ext uri="{D42A27DB-BD31-4B8C-83A1-F6EECF244321}">
                <p14:modId xmlns:p14="http://schemas.microsoft.com/office/powerpoint/2010/main" xmlns="" val="2759280210"/>
              </p:ext>
            </p:extLst>
          </p:nvPr>
        </p:nvGraphicFramePr>
        <p:xfrm>
          <a:off x="146053" y="1112902"/>
          <a:ext cx="8835385" cy="1947545"/>
        </p:xfrm>
        <a:graphic>
          <a:graphicData uri="http://schemas.openxmlformats.org/drawingml/2006/table">
            <a:tbl>
              <a:tblPr firstRow="1" bandRow="1">
                <a:tableStyleId>{2D5ABB26-0587-4C30-8999-92F81FD0307C}</a:tableStyleId>
              </a:tblPr>
              <a:tblGrid>
                <a:gridCol w="1043940">
                  <a:extLst>
                    <a:ext uri="{9D8B030D-6E8A-4147-A177-3AD203B41FA5}">
                      <a16:colId xmlns:a16="http://schemas.microsoft.com/office/drawing/2014/main" xmlns="" val="20000"/>
                    </a:ext>
                  </a:extLst>
                </a:gridCol>
                <a:gridCol w="800099">
                  <a:extLst>
                    <a:ext uri="{9D8B030D-6E8A-4147-A177-3AD203B41FA5}">
                      <a16:colId xmlns:a16="http://schemas.microsoft.com/office/drawing/2014/main" xmlns="" val="20001"/>
                    </a:ext>
                  </a:extLst>
                </a:gridCol>
                <a:gridCol w="922019">
                  <a:extLst>
                    <a:ext uri="{9D8B030D-6E8A-4147-A177-3AD203B41FA5}">
                      <a16:colId xmlns:a16="http://schemas.microsoft.com/office/drawing/2014/main" xmlns="" val="20002"/>
                    </a:ext>
                  </a:extLst>
                </a:gridCol>
                <a:gridCol w="922019">
                  <a:extLst>
                    <a:ext uri="{9D8B030D-6E8A-4147-A177-3AD203B41FA5}">
                      <a16:colId xmlns:a16="http://schemas.microsoft.com/office/drawing/2014/main" xmlns="" val="20003"/>
                    </a:ext>
                  </a:extLst>
                </a:gridCol>
                <a:gridCol w="922020">
                  <a:extLst>
                    <a:ext uri="{9D8B030D-6E8A-4147-A177-3AD203B41FA5}">
                      <a16:colId xmlns:a16="http://schemas.microsoft.com/office/drawing/2014/main" xmlns="" val="20004"/>
                    </a:ext>
                  </a:extLst>
                </a:gridCol>
                <a:gridCol w="614679">
                  <a:extLst>
                    <a:ext uri="{9D8B030D-6E8A-4147-A177-3AD203B41FA5}">
                      <a16:colId xmlns:a16="http://schemas.microsoft.com/office/drawing/2014/main" xmlns="" val="20005"/>
                    </a:ext>
                  </a:extLst>
                </a:gridCol>
                <a:gridCol w="922020">
                  <a:extLst>
                    <a:ext uri="{9D8B030D-6E8A-4147-A177-3AD203B41FA5}">
                      <a16:colId xmlns:a16="http://schemas.microsoft.com/office/drawing/2014/main" xmlns="" val="20006"/>
                    </a:ext>
                  </a:extLst>
                </a:gridCol>
                <a:gridCol w="784859">
                  <a:extLst>
                    <a:ext uri="{9D8B030D-6E8A-4147-A177-3AD203B41FA5}">
                      <a16:colId xmlns:a16="http://schemas.microsoft.com/office/drawing/2014/main" xmlns="" val="20007"/>
                    </a:ext>
                  </a:extLst>
                </a:gridCol>
                <a:gridCol w="685165">
                  <a:extLst>
                    <a:ext uri="{9D8B030D-6E8A-4147-A177-3AD203B41FA5}">
                      <a16:colId xmlns:a16="http://schemas.microsoft.com/office/drawing/2014/main" xmlns="" val="20008"/>
                    </a:ext>
                  </a:extLst>
                </a:gridCol>
                <a:gridCol w="1218565">
                  <a:extLst>
                    <a:ext uri="{9D8B030D-6E8A-4147-A177-3AD203B41FA5}">
                      <a16:colId xmlns:a16="http://schemas.microsoft.com/office/drawing/2014/main" xmlns="" val="20009"/>
                    </a:ext>
                  </a:extLst>
                </a:gridCol>
              </a:tblGrid>
              <a:tr h="716280">
                <a:tc gridSpan="10">
                  <a:txBody>
                    <a:bodyPr/>
                    <a:lstStyle/>
                    <a:p>
                      <a:pPr marL="2052955">
                        <a:lnSpc>
                          <a:spcPct val="100000"/>
                        </a:lnSpc>
                        <a:spcBef>
                          <a:spcPts val="1320"/>
                        </a:spcBef>
                      </a:pPr>
                      <a:r>
                        <a:rPr sz="1800" b="1" spc="-20" dirty="0">
                          <a:solidFill>
                            <a:srgbClr val="FFFFFF"/>
                          </a:solidFill>
                          <a:latin typeface="Calibri"/>
                          <a:cs typeface="Calibri"/>
                        </a:rPr>
                        <a:t>TOP </a:t>
                      </a:r>
                      <a:r>
                        <a:rPr sz="1800" b="1" dirty="0">
                          <a:solidFill>
                            <a:srgbClr val="FFFFFF"/>
                          </a:solidFill>
                          <a:latin typeface="Calibri"/>
                          <a:cs typeface="Calibri"/>
                        </a:rPr>
                        <a:t>10 </a:t>
                      </a:r>
                      <a:r>
                        <a:rPr sz="1800" b="1" spc="-60" dirty="0">
                          <a:solidFill>
                            <a:srgbClr val="FFFFFF"/>
                          </a:solidFill>
                          <a:latin typeface="Calibri"/>
                          <a:cs typeface="Calibri"/>
                        </a:rPr>
                        <a:t>STATES </a:t>
                      </a:r>
                      <a:r>
                        <a:rPr lang="en-US" sz="1800" b="1" spc="-35" dirty="0">
                          <a:solidFill>
                            <a:srgbClr val="FFFFFF"/>
                          </a:solidFill>
                          <a:latin typeface="Calibri"/>
                          <a:cs typeface="Calibri"/>
                        </a:rPr>
                        <a:t>by</a:t>
                      </a:r>
                      <a:r>
                        <a:rPr sz="1800" b="1" spc="-35" dirty="0">
                          <a:solidFill>
                            <a:srgbClr val="FFFFFF"/>
                          </a:solidFill>
                          <a:latin typeface="Calibri"/>
                          <a:cs typeface="Calibri"/>
                        </a:rPr>
                        <a:t> </a:t>
                      </a:r>
                      <a:r>
                        <a:rPr lang="en-US" sz="1800" b="1" dirty="0">
                          <a:solidFill>
                            <a:srgbClr val="FFFFFF"/>
                          </a:solidFill>
                          <a:latin typeface="Calibri"/>
                          <a:cs typeface="Calibri"/>
                        </a:rPr>
                        <a:t>Middle Eastern American Population</a:t>
                      </a:r>
                      <a:endParaRPr sz="1800" dirty="0">
                        <a:latin typeface="Calibri"/>
                        <a:cs typeface="Calibri"/>
                      </a:endParaRPr>
                    </a:p>
                  </a:txBody>
                  <a:tcPr marL="0" marR="0" marT="167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687705">
                <a:tc>
                  <a:txBody>
                    <a:bodyPr/>
                    <a:lstStyle/>
                    <a:p>
                      <a:pPr>
                        <a:lnSpc>
                          <a:spcPct val="100000"/>
                        </a:lnSpc>
                        <a:spcBef>
                          <a:spcPts val="10"/>
                        </a:spcBef>
                      </a:pPr>
                      <a:endParaRPr sz="1100">
                        <a:latin typeface="Times New Roman"/>
                        <a:cs typeface="Times New Roman"/>
                      </a:endParaRPr>
                    </a:p>
                    <a:p>
                      <a:pPr marL="113030">
                        <a:lnSpc>
                          <a:spcPct val="100000"/>
                        </a:lnSpc>
                      </a:pPr>
                      <a:r>
                        <a:rPr sz="1100" b="1" spc="30" dirty="0">
                          <a:latin typeface="Trebuchet MS"/>
                          <a:cs typeface="Trebuchet MS"/>
                        </a:rPr>
                        <a:t>CALIFORNIA</a:t>
                      </a:r>
                      <a:endParaRPr sz="1100">
                        <a:latin typeface="Trebuchet MS"/>
                        <a:cs typeface="Trebuchet MS"/>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a:latin typeface="Times New Roman"/>
                        <a:cs typeface="Times New Roman"/>
                      </a:endParaRPr>
                    </a:p>
                    <a:p>
                      <a:pPr algn="ctr">
                        <a:lnSpc>
                          <a:spcPct val="100000"/>
                        </a:lnSpc>
                      </a:pPr>
                      <a:r>
                        <a:rPr sz="1100" b="1" spc="15" dirty="0">
                          <a:latin typeface="Arial"/>
                          <a:cs typeface="Arial"/>
                        </a:rPr>
                        <a:t>MICHIGAN</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a:latin typeface="Times New Roman"/>
                        <a:cs typeface="Times New Roman"/>
                      </a:endParaRPr>
                    </a:p>
                    <a:p>
                      <a:pPr marL="86995">
                        <a:lnSpc>
                          <a:spcPct val="100000"/>
                        </a:lnSpc>
                      </a:pPr>
                      <a:r>
                        <a:rPr sz="1100" b="1" spc="-10" dirty="0">
                          <a:latin typeface="Arial"/>
                          <a:cs typeface="Arial"/>
                        </a:rPr>
                        <a:t>NEW</a:t>
                      </a:r>
                      <a:r>
                        <a:rPr sz="1100" b="1" spc="-60" dirty="0">
                          <a:latin typeface="Arial"/>
                          <a:cs typeface="Arial"/>
                        </a:rPr>
                        <a:t> </a:t>
                      </a:r>
                      <a:r>
                        <a:rPr sz="1100" b="1" spc="-35" dirty="0">
                          <a:latin typeface="Arial"/>
                          <a:cs typeface="Arial"/>
                        </a:rPr>
                        <a:t>YORK</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a:latin typeface="Times New Roman"/>
                        <a:cs typeface="Times New Roman"/>
                      </a:endParaRPr>
                    </a:p>
                    <a:p>
                      <a:pPr marL="172085">
                        <a:lnSpc>
                          <a:spcPct val="100000"/>
                        </a:lnSpc>
                      </a:pPr>
                      <a:r>
                        <a:rPr sz="1100" b="1" spc="-55" dirty="0">
                          <a:latin typeface="Arial"/>
                          <a:cs typeface="Arial"/>
                        </a:rPr>
                        <a:t>FLORIDA</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a:latin typeface="Times New Roman"/>
                        <a:cs typeface="Times New Roman"/>
                      </a:endParaRPr>
                    </a:p>
                    <a:p>
                      <a:pPr marR="247015" algn="r">
                        <a:lnSpc>
                          <a:spcPct val="100000"/>
                        </a:lnSpc>
                      </a:pPr>
                      <a:r>
                        <a:rPr sz="1100" b="1" spc="-5" dirty="0">
                          <a:latin typeface="Arial"/>
                          <a:cs typeface="Arial"/>
                        </a:rPr>
                        <a:t>TEXA</a:t>
                      </a:r>
                      <a:r>
                        <a:rPr sz="1100" b="1" dirty="0">
                          <a:latin typeface="Arial"/>
                          <a:cs typeface="Arial"/>
                        </a:rPr>
                        <a:t>S</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marL="74930" marR="66040" indent="111125">
                        <a:lnSpc>
                          <a:spcPct val="100000"/>
                        </a:lnSpc>
                        <a:spcBef>
                          <a:spcPts val="15"/>
                        </a:spcBef>
                      </a:pPr>
                      <a:r>
                        <a:rPr sz="900" b="1" spc="-80" dirty="0">
                          <a:latin typeface="Arial"/>
                          <a:cs typeface="Arial"/>
                        </a:rPr>
                        <a:t>D.C.  </a:t>
                      </a:r>
                      <a:r>
                        <a:rPr sz="900" b="1" dirty="0">
                          <a:latin typeface="Arial"/>
                          <a:cs typeface="Arial"/>
                        </a:rPr>
                        <a:t>ME</a:t>
                      </a:r>
                      <a:r>
                        <a:rPr sz="900" b="1" spc="-10" dirty="0">
                          <a:latin typeface="Arial"/>
                          <a:cs typeface="Arial"/>
                        </a:rPr>
                        <a:t>T</a:t>
                      </a:r>
                      <a:r>
                        <a:rPr sz="900" b="1" dirty="0">
                          <a:latin typeface="Arial"/>
                          <a:cs typeface="Arial"/>
                        </a:rPr>
                        <a:t>RO</a:t>
                      </a:r>
                      <a:endParaRPr sz="900" dirty="0">
                        <a:latin typeface="Arial"/>
                        <a:cs typeface="Arial"/>
                      </a:endParaRPr>
                    </a:p>
                  </a:txBody>
                  <a:tcPr marL="0" marR="0" marT="1905"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dirty="0">
                        <a:latin typeface="Times New Roman"/>
                        <a:cs typeface="Times New Roman"/>
                      </a:endParaRPr>
                    </a:p>
                    <a:p>
                      <a:pPr algn="ctr">
                        <a:lnSpc>
                          <a:spcPct val="100000"/>
                        </a:lnSpc>
                      </a:pPr>
                      <a:r>
                        <a:rPr sz="1000" b="1" spc="0" dirty="0">
                          <a:latin typeface="Arial"/>
                          <a:cs typeface="Arial"/>
                        </a:rPr>
                        <a:t>NEW JERSEY</a:t>
                      </a:r>
                      <a:endParaRPr sz="1000" spc="0" dirty="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a:latin typeface="Times New Roman"/>
                        <a:cs typeface="Times New Roman"/>
                      </a:endParaRPr>
                    </a:p>
                    <a:p>
                      <a:pPr marL="107950">
                        <a:lnSpc>
                          <a:spcPct val="100000"/>
                        </a:lnSpc>
                      </a:pPr>
                      <a:r>
                        <a:rPr sz="1100" b="1" spc="-25" dirty="0">
                          <a:latin typeface="Arial"/>
                          <a:cs typeface="Arial"/>
                        </a:rPr>
                        <a:t>ILLINOIS</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a:latin typeface="Times New Roman"/>
                        <a:cs typeface="Times New Roman"/>
                      </a:endParaRPr>
                    </a:p>
                    <a:p>
                      <a:pPr marR="146050" algn="r">
                        <a:lnSpc>
                          <a:spcPct val="100000"/>
                        </a:lnSpc>
                      </a:pPr>
                      <a:r>
                        <a:rPr sz="1100" b="1" dirty="0">
                          <a:latin typeface="Arial"/>
                          <a:cs typeface="Arial"/>
                        </a:rPr>
                        <a:t>OHIO</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tc>
                  <a:txBody>
                    <a:bodyPr/>
                    <a:lstStyle/>
                    <a:p>
                      <a:pPr>
                        <a:lnSpc>
                          <a:spcPct val="100000"/>
                        </a:lnSpc>
                        <a:spcBef>
                          <a:spcPts val="10"/>
                        </a:spcBef>
                      </a:pPr>
                      <a:endParaRPr sz="1100">
                        <a:latin typeface="Times New Roman"/>
                        <a:cs typeface="Times New Roman"/>
                      </a:endParaRPr>
                    </a:p>
                    <a:p>
                      <a:pPr marL="43815">
                        <a:lnSpc>
                          <a:spcPct val="100000"/>
                        </a:lnSpc>
                      </a:pPr>
                      <a:r>
                        <a:rPr sz="1100" b="1" spc="-80" dirty="0">
                          <a:latin typeface="Arial"/>
                          <a:cs typeface="Arial"/>
                        </a:rPr>
                        <a:t>MASSACHUSETTS</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D7E8"/>
                    </a:solidFill>
                  </a:tcPr>
                </a:tc>
                <a:extLst>
                  <a:ext uri="{0D108BD9-81ED-4DB2-BD59-A6C34878D82A}">
                    <a16:rowId xmlns:a16="http://schemas.microsoft.com/office/drawing/2014/main" xmlns="" val="10001"/>
                  </a:ext>
                </a:extLst>
              </a:tr>
              <a:tr h="543560">
                <a:tc>
                  <a:txBody>
                    <a:bodyPr/>
                    <a:lstStyle/>
                    <a:p>
                      <a:pPr>
                        <a:lnSpc>
                          <a:spcPct val="100000"/>
                        </a:lnSpc>
                        <a:spcBef>
                          <a:spcPts val="50"/>
                        </a:spcBef>
                      </a:pPr>
                      <a:endParaRPr sz="1600">
                        <a:latin typeface="Times New Roman"/>
                        <a:cs typeface="Times New Roman"/>
                      </a:endParaRPr>
                    </a:p>
                    <a:p>
                      <a:pPr marL="248285">
                        <a:lnSpc>
                          <a:spcPct val="100000"/>
                        </a:lnSpc>
                      </a:pPr>
                      <a:r>
                        <a:rPr sz="1000" spc="-10" dirty="0">
                          <a:latin typeface="Tahoma"/>
                          <a:cs typeface="Tahoma"/>
                        </a:rPr>
                        <a:t>817,000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R="84455" algn="ctr">
                        <a:lnSpc>
                          <a:spcPct val="100000"/>
                        </a:lnSpc>
                      </a:pPr>
                      <a:r>
                        <a:rPr sz="1000" spc="-10" dirty="0">
                          <a:latin typeface="Tahoma"/>
                          <a:cs typeface="Tahoma"/>
                        </a:rPr>
                        <a:t>515,000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L="187960">
                        <a:lnSpc>
                          <a:spcPct val="100000"/>
                        </a:lnSpc>
                      </a:pPr>
                      <a:r>
                        <a:rPr sz="1000" spc="-10" dirty="0">
                          <a:latin typeface="Tahoma"/>
                          <a:cs typeface="Tahoma"/>
                        </a:rPr>
                        <a:t>450,000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L="187960">
                        <a:lnSpc>
                          <a:spcPct val="100000"/>
                        </a:lnSpc>
                      </a:pPr>
                      <a:r>
                        <a:rPr sz="1000" spc="-10" dirty="0">
                          <a:latin typeface="Tahoma"/>
                          <a:cs typeface="Tahoma"/>
                        </a:rPr>
                        <a:t>305,000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R="271780" algn="r">
                        <a:lnSpc>
                          <a:spcPct val="100000"/>
                        </a:lnSpc>
                      </a:pPr>
                      <a:r>
                        <a:rPr sz="1000" spc="-5" dirty="0">
                          <a:latin typeface="Tahoma"/>
                          <a:cs typeface="Tahoma"/>
                        </a:rPr>
                        <a:t>275</a:t>
                      </a:r>
                      <a:r>
                        <a:rPr sz="1000" spc="-15" dirty="0">
                          <a:latin typeface="Tahoma"/>
                          <a:cs typeface="Tahoma"/>
                        </a:rPr>
                        <a:t>,</a:t>
                      </a:r>
                      <a:r>
                        <a:rPr sz="1000" spc="-5" dirty="0">
                          <a:latin typeface="Tahoma"/>
                          <a:cs typeface="Tahoma"/>
                        </a:rPr>
                        <a:t>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L="35560">
                        <a:lnSpc>
                          <a:spcPct val="100000"/>
                        </a:lnSpc>
                      </a:pPr>
                      <a:r>
                        <a:rPr sz="1000" spc="-10" dirty="0">
                          <a:latin typeface="Tahoma"/>
                          <a:cs typeface="Tahoma"/>
                        </a:rPr>
                        <a:t>266,000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R="81280" algn="ctr">
                        <a:lnSpc>
                          <a:spcPct val="100000"/>
                        </a:lnSpc>
                      </a:pPr>
                      <a:r>
                        <a:rPr sz="1000" spc="-10" dirty="0">
                          <a:latin typeface="Tahoma"/>
                          <a:cs typeface="Tahoma"/>
                        </a:rPr>
                        <a:t>260,000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L="120650">
                        <a:lnSpc>
                          <a:spcPct val="100000"/>
                        </a:lnSpc>
                      </a:pPr>
                      <a:r>
                        <a:rPr sz="1000" spc="-10" dirty="0">
                          <a:latin typeface="Tahoma"/>
                          <a:cs typeface="Tahoma"/>
                        </a:rPr>
                        <a:t>250,000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a:latin typeface="Times New Roman"/>
                        <a:cs typeface="Times New Roman"/>
                      </a:endParaRPr>
                    </a:p>
                    <a:p>
                      <a:pPr marR="152400" algn="r">
                        <a:lnSpc>
                          <a:spcPct val="100000"/>
                        </a:lnSpc>
                      </a:pPr>
                      <a:r>
                        <a:rPr sz="1000" spc="-5" dirty="0">
                          <a:latin typeface="Tahoma"/>
                          <a:cs typeface="Tahoma"/>
                        </a:rPr>
                        <a:t>200</a:t>
                      </a:r>
                      <a:r>
                        <a:rPr sz="1000" spc="-15" dirty="0">
                          <a:latin typeface="Tahoma"/>
                          <a:cs typeface="Tahoma"/>
                        </a:rPr>
                        <a:t>,</a:t>
                      </a:r>
                      <a:r>
                        <a:rPr sz="1000" spc="-5" dirty="0">
                          <a:latin typeface="Tahoma"/>
                          <a:cs typeface="Tahoma"/>
                        </a:rPr>
                        <a:t>000</a:t>
                      </a:r>
                      <a:endParaRPr sz="100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tc>
                  <a:txBody>
                    <a:bodyPr/>
                    <a:lstStyle/>
                    <a:p>
                      <a:pPr>
                        <a:lnSpc>
                          <a:spcPct val="100000"/>
                        </a:lnSpc>
                        <a:spcBef>
                          <a:spcPts val="50"/>
                        </a:spcBef>
                      </a:pPr>
                      <a:endParaRPr sz="1600" dirty="0">
                        <a:latin typeface="Times New Roman"/>
                        <a:cs typeface="Times New Roman"/>
                      </a:endParaRPr>
                    </a:p>
                    <a:p>
                      <a:pPr marL="337820">
                        <a:lnSpc>
                          <a:spcPct val="100000"/>
                        </a:lnSpc>
                      </a:pPr>
                      <a:r>
                        <a:rPr sz="1000" spc="-10" dirty="0">
                          <a:latin typeface="Tahoma"/>
                          <a:cs typeface="Tahoma"/>
                        </a:rPr>
                        <a:t>195,000</a:t>
                      </a:r>
                      <a:endParaRPr sz="1000" dirty="0">
                        <a:latin typeface="Tahoma"/>
                        <a:cs typeface="Tahom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solidFill>
                  </a:tcPr>
                </a:tc>
                <a:extLst>
                  <a:ext uri="{0D108BD9-81ED-4DB2-BD59-A6C34878D82A}">
                    <a16:rowId xmlns:a16="http://schemas.microsoft.com/office/drawing/2014/main" xmlns="" val="10002"/>
                  </a:ext>
                </a:extLst>
              </a:tr>
            </a:tbl>
          </a:graphicData>
        </a:graphic>
      </p:graphicFrame>
      <p:graphicFrame>
        <p:nvGraphicFramePr>
          <p:cNvPr id="8" name="object 8"/>
          <p:cNvGraphicFramePr>
            <a:graphicFrameLocks noGrp="1"/>
          </p:cNvGraphicFramePr>
          <p:nvPr>
            <p:extLst>
              <p:ext uri="{D42A27DB-BD31-4B8C-83A1-F6EECF244321}">
                <p14:modId xmlns:p14="http://schemas.microsoft.com/office/powerpoint/2010/main" xmlns="" val="3379807111"/>
              </p:ext>
            </p:extLst>
          </p:nvPr>
        </p:nvGraphicFramePr>
        <p:xfrm>
          <a:off x="603252" y="2941702"/>
          <a:ext cx="2286635" cy="2773045"/>
        </p:xfrm>
        <a:graphic>
          <a:graphicData uri="http://schemas.openxmlformats.org/drawingml/2006/table">
            <a:tbl>
              <a:tblPr firstRow="1" bandRow="1">
                <a:tableStyleId>{2D5ABB26-0587-4C30-8999-92F81FD0307C}</a:tableStyleId>
              </a:tblPr>
              <a:tblGrid>
                <a:gridCol w="1224915">
                  <a:extLst>
                    <a:ext uri="{9D8B030D-6E8A-4147-A177-3AD203B41FA5}">
                      <a16:colId xmlns:a16="http://schemas.microsoft.com/office/drawing/2014/main" xmlns="" val="20000"/>
                    </a:ext>
                  </a:extLst>
                </a:gridCol>
                <a:gridCol w="1061720">
                  <a:extLst>
                    <a:ext uri="{9D8B030D-6E8A-4147-A177-3AD203B41FA5}">
                      <a16:colId xmlns:a16="http://schemas.microsoft.com/office/drawing/2014/main" xmlns="" val="20001"/>
                    </a:ext>
                  </a:extLst>
                </a:gridCol>
              </a:tblGrid>
              <a:tr h="1003300">
                <a:tc>
                  <a:txBody>
                    <a:bodyPr/>
                    <a:lstStyle/>
                    <a:p>
                      <a:pPr marL="237490" marR="231775" algn="ctr">
                        <a:lnSpc>
                          <a:spcPct val="100000"/>
                        </a:lnSpc>
                        <a:spcBef>
                          <a:spcPts val="340"/>
                        </a:spcBef>
                      </a:pPr>
                      <a:r>
                        <a:rPr sz="900" b="1" spc="0" dirty="0">
                          <a:solidFill>
                            <a:srgbClr val="FFFFFF"/>
                          </a:solidFill>
                          <a:latin typeface="Verdana"/>
                          <a:cs typeface="Verdana"/>
                        </a:rPr>
                        <a:t>ANNUAL  SPENDING  POWER</a:t>
                      </a:r>
                      <a:endParaRPr sz="900" spc="0" dirty="0">
                        <a:latin typeface="Verdana"/>
                        <a:cs typeface="Verdana"/>
                      </a:endParaRPr>
                    </a:p>
                  </a:txBody>
                  <a:tcPr marL="0" marR="0" marT="4318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BA58"/>
                    </a:solidFill>
                  </a:tcPr>
                </a:tc>
                <a:tc>
                  <a:txBody>
                    <a:bodyPr/>
                    <a:lstStyle/>
                    <a:p>
                      <a:pPr marL="635" algn="ctr">
                        <a:lnSpc>
                          <a:spcPct val="100000"/>
                        </a:lnSpc>
                        <a:spcBef>
                          <a:spcPts val="290"/>
                        </a:spcBef>
                      </a:pPr>
                      <a:r>
                        <a:rPr sz="1800" b="1" spc="-5" dirty="0">
                          <a:solidFill>
                            <a:srgbClr val="FFFFFF"/>
                          </a:solidFill>
                          <a:latin typeface="Calibri"/>
                          <a:cs typeface="Calibri"/>
                        </a:rPr>
                        <a:t>$</a:t>
                      </a:r>
                      <a:r>
                        <a:rPr lang="en-US" sz="1800" b="1" spc="-5" dirty="0">
                          <a:solidFill>
                            <a:srgbClr val="FFFFFF"/>
                          </a:solidFill>
                          <a:latin typeface="Calibri"/>
                          <a:cs typeface="Calibri"/>
                        </a:rPr>
                        <a:t>13</a:t>
                      </a:r>
                      <a:endParaRPr sz="1800" dirty="0">
                        <a:latin typeface="Calibri"/>
                        <a:cs typeface="Calibri"/>
                      </a:endParaRPr>
                    </a:p>
                    <a:p>
                      <a:pPr marL="635" algn="ctr">
                        <a:lnSpc>
                          <a:spcPct val="100000"/>
                        </a:lnSpc>
                      </a:pPr>
                      <a:r>
                        <a:rPr sz="1800" b="1" spc="-5" dirty="0">
                          <a:solidFill>
                            <a:srgbClr val="FFFFFF"/>
                          </a:solidFill>
                          <a:latin typeface="Calibri"/>
                          <a:cs typeface="Calibri"/>
                        </a:rPr>
                        <a:t>BILLION</a:t>
                      </a:r>
                      <a:endParaRPr sz="1800" dirty="0">
                        <a:latin typeface="Calibri"/>
                        <a:cs typeface="Calibri"/>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BA58"/>
                    </a:solidFill>
                  </a:tcPr>
                </a:tc>
                <a:extLst>
                  <a:ext uri="{0D108BD9-81ED-4DB2-BD59-A6C34878D82A}">
                    <a16:rowId xmlns:a16="http://schemas.microsoft.com/office/drawing/2014/main" xmlns="" val="10000"/>
                  </a:ext>
                </a:extLst>
              </a:tr>
              <a:tr h="685800">
                <a:tc>
                  <a:txBody>
                    <a:bodyPr/>
                    <a:lstStyle/>
                    <a:p>
                      <a:pPr marL="182880" marR="177165" indent="203835">
                        <a:lnSpc>
                          <a:spcPct val="100000"/>
                        </a:lnSpc>
                        <a:spcBef>
                          <a:spcPts val="340"/>
                        </a:spcBef>
                      </a:pPr>
                      <a:r>
                        <a:rPr sz="900" b="1" spc="0" dirty="0">
                          <a:latin typeface="Verdana"/>
                          <a:cs typeface="Verdana"/>
                        </a:rPr>
                        <a:t>HOME  OWNERSHIP</a:t>
                      </a:r>
                      <a:endParaRPr sz="900" spc="0" dirty="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gn="ctr">
                        <a:lnSpc>
                          <a:spcPct val="100000"/>
                        </a:lnSpc>
                        <a:spcBef>
                          <a:spcPts val="1080"/>
                        </a:spcBef>
                      </a:pPr>
                      <a:r>
                        <a:rPr sz="1800" b="1" spc="0" dirty="0">
                          <a:latin typeface="Verdana"/>
                          <a:cs typeface="Verdana"/>
                        </a:rPr>
                        <a:t>65%</a:t>
                      </a:r>
                      <a:endParaRPr sz="1800" spc="0" dirty="0">
                        <a:latin typeface="Verdana"/>
                        <a:cs typeface="Verdana"/>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xmlns="" val="10001"/>
                  </a:ext>
                </a:extLst>
              </a:tr>
              <a:tr h="1083945">
                <a:tc>
                  <a:txBody>
                    <a:bodyPr/>
                    <a:lstStyle/>
                    <a:p>
                      <a:pPr marL="164465" marR="159385" indent="635" algn="ctr">
                        <a:lnSpc>
                          <a:spcPct val="100000"/>
                        </a:lnSpc>
                        <a:spcBef>
                          <a:spcPts val="345"/>
                        </a:spcBef>
                      </a:pPr>
                      <a:r>
                        <a:rPr sz="1000" b="1" spc="0" dirty="0">
                          <a:latin typeface="Verdana"/>
                          <a:cs typeface="Verdana"/>
                        </a:rPr>
                        <a:t>AVERAGE  HOUSEHOLD  INCOME</a:t>
                      </a:r>
                      <a:endParaRPr sz="1000" spc="0" dirty="0">
                        <a:latin typeface="Verdana"/>
                        <a:cs typeface="Verdana"/>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430"/>
                        </a:spcBef>
                      </a:pPr>
                      <a:r>
                        <a:rPr sz="1400" b="1" spc="0" dirty="0">
                          <a:latin typeface="Verdana"/>
                          <a:cs typeface="Verdana"/>
                        </a:rPr>
                        <a:t>$</a:t>
                      </a:r>
                      <a:r>
                        <a:rPr lang="en-US" sz="1400" b="1" spc="0" dirty="0">
                          <a:latin typeface="Verdana"/>
                          <a:cs typeface="Verdana"/>
                        </a:rPr>
                        <a:t>62,000</a:t>
                      </a:r>
                      <a:endParaRPr sz="1400" spc="0" dirty="0">
                        <a:latin typeface="Verdana"/>
                        <a:cs typeface="Verdana"/>
                      </a:endParaRPr>
                    </a:p>
                  </a:txBody>
                  <a:tcPr marL="0" marR="0" marT="181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xmlns="" val="1881579193"/>
              </p:ext>
            </p:extLst>
          </p:nvPr>
        </p:nvGraphicFramePr>
        <p:xfrm>
          <a:off x="3352800" y="2707494"/>
          <a:ext cx="2133600" cy="3236594"/>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tblGrid>
              <a:tr h="579754">
                <a:tc gridSpan="2">
                  <a:txBody>
                    <a:bodyPr/>
                    <a:lstStyle/>
                    <a:p>
                      <a:pPr marL="503555">
                        <a:lnSpc>
                          <a:spcPct val="100000"/>
                        </a:lnSpc>
                        <a:spcBef>
                          <a:spcPts val="244"/>
                        </a:spcBef>
                      </a:pPr>
                      <a:r>
                        <a:rPr sz="1800" b="1" spc="0" dirty="0">
                          <a:solidFill>
                            <a:srgbClr val="FFFFFF"/>
                          </a:solidFill>
                          <a:latin typeface="Calibri"/>
                          <a:cs typeface="Calibri"/>
                        </a:rPr>
                        <a:t>EDUCATION</a:t>
                      </a:r>
                      <a:endParaRPr sz="1800" spc="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hMerge="1">
                  <a:txBody>
                    <a:bodyPr/>
                    <a:lstStyle/>
                    <a:p>
                      <a:endParaRPr/>
                    </a:p>
                  </a:txBody>
                  <a:tcPr marL="0" marR="0" marT="0" marB="0"/>
                </a:tc>
                <a:extLst>
                  <a:ext uri="{0D108BD9-81ED-4DB2-BD59-A6C34878D82A}">
                    <a16:rowId xmlns:a16="http://schemas.microsoft.com/office/drawing/2014/main" xmlns="" val="10000"/>
                  </a:ext>
                </a:extLst>
              </a:tr>
              <a:tr h="786130">
                <a:tc>
                  <a:txBody>
                    <a:bodyPr/>
                    <a:lstStyle/>
                    <a:p>
                      <a:pPr marL="175895" marR="168910" indent="215900">
                        <a:lnSpc>
                          <a:spcPct val="100000"/>
                        </a:lnSpc>
                        <a:spcBef>
                          <a:spcPts val="340"/>
                        </a:spcBef>
                      </a:pPr>
                      <a:r>
                        <a:rPr sz="1000" b="1" spc="0" dirty="0">
                          <a:latin typeface="Verdana"/>
                          <a:cs typeface="Verdana"/>
                        </a:rPr>
                        <a:t>POST  GRADUATE</a:t>
                      </a:r>
                      <a:endParaRPr sz="1000" spc="0" dirty="0">
                        <a:latin typeface="Verdana"/>
                        <a:cs typeface="Verdana"/>
                      </a:endParaRPr>
                    </a:p>
                  </a:txBody>
                  <a:tcPr marL="0" marR="0" marT="431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ct val="100000"/>
                        </a:lnSpc>
                        <a:spcBef>
                          <a:spcPts val="25"/>
                        </a:spcBef>
                      </a:pPr>
                      <a:endParaRPr sz="1400" spc="0">
                        <a:latin typeface="Times New Roman"/>
                        <a:cs typeface="Times New Roman"/>
                      </a:endParaRPr>
                    </a:p>
                    <a:p>
                      <a:pPr algn="ctr">
                        <a:lnSpc>
                          <a:spcPct val="100000"/>
                        </a:lnSpc>
                      </a:pPr>
                      <a:r>
                        <a:rPr sz="1200" b="1" spc="0" dirty="0">
                          <a:latin typeface="Verdana"/>
                          <a:cs typeface="Verdana"/>
                        </a:rPr>
                        <a:t>22%</a:t>
                      </a:r>
                      <a:endParaRPr sz="1200" spc="0">
                        <a:latin typeface="Verdana"/>
                        <a:cs typeface="Verdana"/>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xmlns="" val="10001"/>
                  </a:ext>
                </a:extLst>
              </a:tr>
              <a:tr h="786765">
                <a:tc>
                  <a:txBody>
                    <a:bodyPr/>
                    <a:lstStyle/>
                    <a:p>
                      <a:pPr marL="290195" marR="109855" indent="-173990">
                        <a:lnSpc>
                          <a:spcPct val="100000"/>
                        </a:lnSpc>
                        <a:spcBef>
                          <a:spcPts val="345"/>
                        </a:spcBef>
                      </a:pPr>
                      <a:r>
                        <a:rPr sz="1000" b="1" spc="0" dirty="0">
                          <a:latin typeface="Verdana"/>
                          <a:cs typeface="Verdana"/>
                        </a:rPr>
                        <a:t>BACHELOR’S  DEGREE</a:t>
                      </a:r>
                      <a:endParaRPr sz="1000" spc="0" dirty="0">
                        <a:latin typeface="Verdana"/>
                        <a:cs typeface="Verdan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a:lnSpc>
                          <a:spcPct val="100000"/>
                        </a:lnSpc>
                        <a:spcBef>
                          <a:spcPts val="30"/>
                        </a:spcBef>
                      </a:pPr>
                      <a:endParaRPr sz="1400" spc="0" dirty="0">
                        <a:latin typeface="Times New Roman"/>
                        <a:cs typeface="Times New Roman"/>
                      </a:endParaRPr>
                    </a:p>
                    <a:p>
                      <a:pPr algn="ctr">
                        <a:lnSpc>
                          <a:spcPct val="100000"/>
                        </a:lnSpc>
                      </a:pPr>
                      <a:r>
                        <a:rPr sz="1200" b="1" spc="0" dirty="0">
                          <a:latin typeface="Verdana"/>
                          <a:cs typeface="Verdana"/>
                        </a:rPr>
                        <a:t>41.7%</a:t>
                      </a:r>
                      <a:endParaRPr sz="1200" spc="0" dirty="0">
                        <a:latin typeface="Verdana"/>
                        <a:cs typeface="Verdana"/>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extLst>
                  <a:ext uri="{0D108BD9-81ED-4DB2-BD59-A6C34878D82A}">
                    <a16:rowId xmlns:a16="http://schemas.microsoft.com/office/drawing/2014/main" xmlns="" val="10002"/>
                  </a:ext>
                </a:extLst>
              </a:tr>
              <a:tr h="1083945">
                <a:tc>
                  <a:txBody>
                    <a:bodyPr/>
                    <a:lstStyle/>
                    <a:p>
                      <a:pPr marL="231140" marR="224154" algn="ctr">
                        <a:lnSpc>
                          <a:spcPct val="100000"/>
                        </a:lnSpc>
                        <a:spcBef>
                          <a:spcPts val="345"/>
                        </a:spcBef>
                      </a:pPr>
                      <a:r>
                        <a:rPr sz="1000" b="1" spc="0" dirty="0">
                          <a:latin typeface="Verdana"/>
                          <a:cs typeface="Verdana"/>
                        </a:rPr>
                        <a:t>HIGH  SCHOOL  DIPLOMA</a:t>
                      </a:r>
                      <a:endParaRPr sz="1000" spc="0" dirty="0">
                        <a:latin typeface="Verdana"/>
                        <a:cs typeface="Verdana"/>
                      </a:endParaRPr>
                    </a:p>
                  </a:txBody>
                  <a:tcPr marL="0" marR="0" marT="438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a:lnSpc>
                          <a:spcPct val="100000"/>
                        </a:lnSpc>
                      </a:pPr>
                      <a:endParaRPr sz="1400" spc="0" dirty="0">
                        <a:latin typeface="Times New Roman"/>
                        <a:cs typeface="Times New Roman"/>
                      </a:endParaRPr>
                    </a:p>
                    <a:p>
                      <a:pPr algn="ctr">
                        <a:lnSpc>
                          <a:spcPct val="100000"/>
                        </a:lnSpc>
                        <a:spcBef>
                          <a:spcPts val="969"/>
                        </a:spcBef>
                      </a:pPr>
                      <a:r>
                        <a:rPr sz="1200" b="1" spc="0" dirty="0">
                          <a:latin typeface="Verdana"/>
                          <a:cs typeface="Verdana"/>
                        </a:rPr>
                        <a:t>85%</a:t>
                      </a:r>
                      <a:endParaRPr sz="12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xmlns="" val="10003"/>
                  </a:ext>
                </a:extLst>
              </a:tr>
            </a:tbl>
          </a:graphicData>
        </a:graphic>
      </p:graphicFrame>
      <p:graphicFrame>
        <p:nvGraphicFramePr>
          <p:cNvPr id="10" name="object 10"/>
          <p:cNvGraphicFramePr>
            <a:graphicFrameLocks noGrp="1"/>
          </p:cNvGraphicFramePr>
          <p:nvPr>
            <p:extLst>
              <p:ext uri="{D42A27DB-BD31-4B8C-83A1-F6EECF244321}">
                <p14:modId xmlns:p14="http://schemas.microsoft.com/office/powerpoint/2010/main" xmlns="" val="4217270290"/>
              </p:ext>
            </p:extLst>
          </p:nvPr>
        </p:nvGraphicFramePr>
        <p:xfrm>
          <a:off x="6167437" y="3030537"/>
          <a:ext cx="2134235" cy="2632710"/>
        </p:xfrm>
        <a:graphic>
          <a:graphicData uri="http://schemas.openxmlformats.org/drawingml/2006/table">
            <a:tbl>
              <a:tblPr firstRow="1" bandRow="1">
                <a:tableStyleId>{2D5ABB26-0587-4C30-8999-92F81FD0307C}</a:tableStyleId>
              </a:tblPr>
              <a:tblGrid>
                <a:gridCol w="610235">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tblGrid>
              <a:tr h="1681480">
                <a:tc gridSpan="2">
                  <a:txBody>
                    <a:bodyPr/>
                    <a:lstStyle/>
                    <a:p>
                      <a:pPr marL="412750" marR="311150" indent="-93345">
                        <a:lnSpc>
                          <a:spcPct val="100000"/>
                        </a:lnSpc>
                        <a:spcBef>
                          <a:spcPts val="280"/>
                        </a:spcBef>
                      </a:pPr>
                      <a:r>
                        <a:rPr sz="1800" b="1" spc="-5" dirty="0">
                          <a:solidFill>
                            <a:srgbClr val="FFFFFF"/>
                          </a:solidFill>
                          <a:latin typeface="Calibri"/>
                          <a:cs typeface="Calibri"/>
                        </a:rPr>
                        <a:t>DOMINANCE</a:t>
                      </a:r>
                      <a:r>
                        <a:rPr sz="1800" b="1" spc="-80" dirty="0">
                          <a:solidFill>
                            <a:srgbClr val="FFFFFF"/>
                          </a:solidFill>
                          <a:latin typeface="Calibri"/>
                          <a:cs typeface="Calibri"/>
                        </a:rPr>
                        <a:t> </a:t>
                      </a:r>
                      <a:r>
                        <a:rPr sz="1800" b="1" dirty="0">
                          <a:solidFill>
                            <a:srgbClr val="FFFFFF"/>
                          </a:solidFill>
                          <a:latin typeface="Calibri"/>
                          <a:cs typeface="Calibri"/>
                        </a:rPr>
                        <a:t>IN  </a:t>
                      </a:r>
                      <a:r>
                        <a:rPr sz="1800" b="1" spc="-5" dirty="0">
                          <a:solidFill>
                            <a:srgbClr val="FFFFFF"/>
                          </a:solidFill>
                          <a:latin typeface="Calibri"/>
                          <a:cs typeface="Calibri"/>
                        </a:rPr>
                        <a:t>PROFESSIONS</a:t>
                      </a:r>
                      <a:endParaRPr sz="1800">
                        <a:latin typeface="Calibri"/>
                        <a:cs typeface="Calibri"/>
                      </a:endParaRPr>
                    </a:p>
                  </a:txBody>
                  <a:tcPr marL="0" marR="0" marT="35560" marB="0">
                    <a:lnL w="9525">
                      <a:solidFill>
                        <a:srgbClr val="BD4A47"/>
                      </a:solidFill>
                      <a:prstDash val="solid"/>
                    </a:lnL>
                    <a:lnR w="9525">
                      <a:solidFill>
                        <a:srgbClr val="BD4A47"/>
                      </a:solidFill>
                      <a:prstDash val="solid"/>
                    </a:lnR>
                    <a:solidFill>
                      <a:srgbClr val="C0504D"/>
                    </a:solidFill>
                  </a:tcPr>
                </a:tc>
                <a:tc hMerge="1">
                  <a:txBody>
                    <a:bodyPr/>
                    <a:lstStyle/>
                    <a:p>
                      <a:endParaRPr/>
                    </a:p>
                  </a:txBody>
                  <a:tcPr marL="0" marR="0" marT="0" marB="0"/>
                </a:tc>
                <a:extLst>
                  <a:ext uri="{0D108BD9-81ED-4DB2-BD59-A6C34878D82A}">
                    <a16:rowId xmlns:a16="http://schemas.microsoft.com/office/drawing/2014/main" xmlns="" val="10000"/>
                  </a:ext>
                </a:extLst>
              </a:tr>
              <a:tr h="473075">
                <a:tc>
                  <a:txBody>
                    <a:bodyPr/>
                    <a:lstStyle/>
                    <a:p>
                      <a:pPr marR="84455" algn="r">
                        <a:lnSpc>
                          <a:spcPct val="100000"/>
                        </a:lnSpc>
                        <a:spcBef>
                          <a:spcPts val="305"/>
                        </a:spcBef>
                      </a:pPr>
                      <a:r>
                        <a:rPr sz="1400" b="1" spc="5" dirty="0">
                          <a:latin typeface="Verdana"/>
                          <a:cs typeface="Verdana"/>
                        </a:rPr>
                        <a:t>72%</a:t>
                      </a:r>
                      <a:endParaRPr sz="1400">
                        <a:latin typeface="Verdana"/>
                        <a:cs typeface="Verdana"/>
                      </a:endParaRPr>
                    </a:p>
                  </a:txBody>
                  <a:tcPr marL="0" marR="0" marT="38735" marB="0">
                    <a:lnL w="9525">
                      <a:solidFill>
                        <a:srgbClr val="BD4A47"/>
                      </a:solidFill>
                      <a:prstDash val="solid"/>
                    </a:lnL>
                    <a:lnB w="9525">
                      <a:solidFill>
                        <a:srgbClr val="BD4A47"/>
                      </a:solidFill>
                      <a:prstDash val="solid"/>
                    </a:lnB>
                  </a:tcPr>
                </a:tc>
                <a:tc>
                  <a:txBody>
                    <a:bodyPr/>
                    <a:lstStyle/>
                    <a:p>
                      <a:pPr marL="92075">
                        <a:lnSpc>
                          <a:spcPct val="100000"/>
                        </a:lnSpc>
                        <a:spcBef>
                          <a:spcPts val="305"/>
                        </a:spcBef>
                      </a:pPr>
                      <a:r>
                        <a:rPr sz="1100" b="1" spc="0" dirty="0">
                          <a:latin typeface="Verdana"/>
                          <a:cs typeface="Verdana"/>
                        </a:rPr>
                        <a:t>MANAGERS</a:t>
                      </a:r>
                      <a:endParaRPr sz="1100" spc="0" dirty="0">
                        <a:latin typeface="Verdana"/>
                        <a:cs typeface="Verdana"/>
                      </a:endParaRPr>
                    </a:p>
                  </a:txBody>
                  <a:tcPr marL="0" marR="0" marT="38735" marB="0">
                    <a:lnR w="9525">
                      <a:solidFill>
                        <a:srgbClr val="BD4A47"/>
                      </a:solidFill>
                      <a:prstDash val="solid"/>
                    </a:lnR>
                    <a:lnB w="9525">
                      <a:solidFill>
                        <a:srgbClr val="BD4A47"/>
                      </a:solidFill>
                      <a:prstDash val="solid"/>
                    </a:lnB>
                  </a:tcPr>
                </a:tc>
                <a:extLst>
                  <a:ext uri="{0D108BD9-81ED-4DB2-BD59-A6C34878D82A}">
                    <a16:rowId xmlns:a16="http://schemas.microsoft.com/office/drawing/2014/main" xmlns="" val="10001"/>
                  </a:ext>
                </a:extLst>
              </a:tr>
              <a:tr h="478155">
                <a:tc>
                  <a:txBody>
                    <a:bodyPr/>
                    <a:lstStyle/>
                    <a:p>
                      <a:pPr marR="84455" algn="r">
                        <a:lnSpc>
                          <a:spcPct val="100000"/>
                        </a:lnSpc>
                        <a:spcBef>
                          <a:spcPts val="345"/>
                        </a:spcBef>
                      </a:pPr>
                      <a:r>
                        <a:rPr sz="1400" b="1" spc="5" dirty="0">
                          <a:latin typeface="Verdana"/>
                          <a:cs typeface="Verdana"/>
                        </a:rPr>
                        <a:t>41%</a:t>
                      </a:r>
                      <a:endParaRPr sz="1400">
                        <a:latin typeface="Verdana"/>
                        <a:cs typeface="Verdana"/>
                      </a:endParaRPr>
                    </a:p>
                  </a:txBody>
                  <a:tcPr marL="0" marR="0" marT="43815" marB="0">
                    <a:lnL w="9525">
                      <a:solidFill>
                        <a:srgbClr val="BD4A47"/>
                      </a:solidFill>
                      <a:prstDash val="solid"/>
                    </a:lnL>
                    <a:lnT w="9525">
                      <a:solidFill>
                        <a:srgbClr val="BD4A47"/>
                      </a:solidFill>
                      <a:prstDash val="solid"/>
                    </a:lnT>
                    <a:lnB w="9525">
                      <a:solidFill>
                        <a:srgbClr val="BD4A47"/>
                      </a:solidFill>
                      <a:prstDash val="solid"/>
                    </a:lnB>
                  </a:tcPr>
                </a:tc>
                <a:tc>
                  <a:txBody>
                    <a:bodyPr/>
                    <a:lstStyle/>
                    <a:p>
                      <a:pPr marL="92075">
                        <a:lnSpc>
                          <a:spcPct val="100000"/>
                        </a:lnSpc>
                        <a:spcBef>
                          <a:spcPts val="345"/>
                        </a:spcBef>
                      </a:pPr>
                      <a:r>
                        <a:rPr sz="1100" b="1" spc="0" dirty="0">
                          <a:latin typeface="Verdana"/>
                          <a:cs typeface="Verdana"/>
                        </a:rPr>
                        <a:t>ENTREPRENEURS</a:t>
                      </a:r>
                      <a:endParaRPr sz="1100" spc="0" dirty="0">
                        <a:latin typeface="Verdana"/>
                        <a:cs typeface="Verdana"/>
                      </a:endParaRPr>
                    </a:p>
                  </a:txBody>
                  <a:tcPr marL="0" marR="0" marT="43815" marB="0">
                    <a:lnR w="9525">
                      <a:solidFill>
                        <a:srgbClr val="BD4A47"/>
                      </a:solidFill>
                      <a:prstDash val="solid"/>
                    </a:lnR>
                    <a:lnT w="9525">
                      <a:solidFill>
                        <a:srgbClr val="BD4A47"/>
                      </a:solidFill>
                      <a:prstDash val="solid"/>
                    </a:lnT>
                    <a:lnB w="9525">
                      <a:solidFill>
                        <a:srgbClr val="BD4A47"/>
                      </a:solidFill>
                      <a:prstDash val="soli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5628" y="98897"/>
            <a:ext cx="2360931" cy="730969"/>
          </a:xfrm>
          <a:prstGeom prst="rect">
            <a:avLst/>
          </a:prstGeom>
        </p:spPr>
        <p:txBody>
          <a:bodyPr vert="horz" wrap="square" lIns="0" tIns="0" rIns="0" bIns="0" rtlCol="0">
            <a:spAutoFit/>
          </a:bodyPr>
          <a:lstStyle/>
          <a:p>
            <a:pPr>
              <a:lnSpc>
                <a:spcPts val="5695"/>
              </a:lnSpc>
            </a:pPr>
            <a:r>
              <a:rPr sz="5000" spc="-434" dirty="0">
                <a:latin typeface="Trebuchet MS"/>
                <a:cs typeface="Trebuchet MS"/>
              </a:rPr>
              <a:t>MEA</a:t>
            </a:r>
            <a:r>
              <a:rPr sz="5000" spc="-944" dirty="0">
                <a:latin typeface="Trebuchet MS"/>
                <a:cs typeface="Trebuchet MS"/>
              </a:rPr>
              <a:t> </a:t>
            </a:r>
            <a:r>
              <a:rPr sz="5000" spc="-730" dirty="0">
                <a:latin typeface="Trebuchet MS"/>
                <a:cs typeface="Trebuchet MS"/>
              </a:rPr>
              <a:t>RADIO</a:t>
            </a:r>
            <a:endParaRPr sz="5000">
              <a:latin typeface="Trebuchet MS"/>
              <a:cs typeface="Trebuchet MS"/>
            </a:endParaRPr>
          </a:p>
        </p:txBody>
      </p:sp>
      <p:sp>
        <p:nvSpPr>
          <p:cNvPr id="3" name="object 3"/>
          <p:cNvSpPr txBox="1"/>
          <p:nvPr/>
        </p:nvSpPr>
        <p:spPr>
          <a:xfrm>
            <a:off x="4419855" y="1266508"/>
            <a:ext cx="4097655" cy="3375283"/>
          </a:xfrm>
          <a:prstGeom prst="rect">
            <a:avLst/>
          </a:prstGeom>
        </p:spPr>
        <p:txBody>
          <a:bodyPr vert="horz" wrap="square" lIns="0" tIns="12700" rIns="0" bIns="0" rtlCol="0">
            <a:spAutoFit/>
          </a:bodyPr>
          <a:lstStyle/>
          <a:p>
            <a:pPr marL="264795" marR="143510" indent="-252095">
              <a:lnSpc>
                <a:spcPct val="100000"/>
              </a:lnSpc>
              <a:spcBef>
                <a:spcPts val="100"/>
              </a:spcBef>
              <a:buFont typeface="Arial"/>
              <a:buChar char="•"/>
              <a:tabLst>
                <a:tab pos="264795" algn="l"/>
                <a:tab pos="265430" algn="l"/>
              </a:tabLst>
            </a:pPr>
            <a:r>
              <a:rPr sz="2400" spc="-10" dirty="0">
                <a:latin typeface="Cambria"/>
                <a:cs typeface="Cambria"/>
              </a:rPr>
              <a:t>24 </a:t>
            </a:r>
            <a:r>
              <a:rPr sz="2400" spc="-20" dirty="0">
                <a:latin typeface="Cambria"/>
                <a:cs typeface="Cambria"/>
              </a:rPr>
              <a:t>Hours </a:t>
            </a:r>
            <a:r>
              <a:rPr sz="2400" dirty="0">
                <a:latin typeface="Cambria"/>
                <a:cs typeface="Cambria"/>
              </a:rPr>
              <a:t>7 </a:t>
            </a:r>
            <a:r>
              <a:rPr sz="2400" spc="-15" dirty="0">
                <a:latin typeface="Cambria"/>
                <a:cs typeface="Cambria"/>
              </a:rPr>
              <a:t>Days </a:t>
            </a:r>
            <a:r>
              <a:rPr sz="2400" dirty="0">
                <a:latin typeface="Cambria"/>
                <a:cs typeface="Cambria"/>
              </a:rPr>
              <a:t>a </a:t>
            </a:r>
            <a:r>
              <a:rPr sz="2400" spc="-15" dirty="0">
                <a:latin typeface="Cambria"/>
                <a:cs typeface="Cambria"/>
              </a:rPr>
              <a:t>week</a:t>
            </a:r>
            <a:r>
              <a:rPr sz="2400" spc="-204" dirty="0">
                <a:latin typeface="Cambria"/>
                <a:cs typeface="Cambria"/>
              </a:rPr>
              <a:t> </a:t>
            </a:r>
            <a:r>
              <a:rPr sz="2400" spc="-15" dirty="0">
                <a:latin typeface="Cambria"/>
                <a:cs typeface="Cambria"/>
              </a:rPr>
              <a:t>Live  </a:t>
            </a:r>
            <a:r>
              <a:rPr sz="2400" spc="-20" dirty="0">
                <a:latin typeface="Cambria"/>
                <a:cs typeface="Cambria"/>
              </a:rPr>
              <a:t>Stream </a:t>
            </a:r>
            <a:r>
              <a:rPr sz="2400" spc="-25" dirty="0">
                <a:latin typeface="Cambria"/>
                <a:cs typeface="Cambria"/>
              </a:rPr>
              <a:t>Online</a:t>
            </a:r>
            <a:r>
              <a:rPr sz="2400" spc="-50" dirty="0">
                <a:latin typeface="Cambria"/>
                <a:cs typeface="Cambria"/>
              </a:rPr>
              <a:t> </a:t>
            </a:r>
            <a:r>
              <a:rPr sz="2400" spc="-20" dirty="0">
                <a:latin typeface="Cambria"/>
                <a:cs typeface="Cambria"/>
              </a:rPr>
              <a:t>Radio</a:t>
            </a:r>
            <a:endParaRPr sz="2400">
              <a:latin typeface="Cambria"/>
              <a:cs typeface="Cambria"/>
            </a:endParaRPr>
          </a:p>
          <a:p>
            <a:pPr marL="264795" marR="445770" indent="-252095">
              <a:lnSpc>
                <a:spcPct val="100000"/>
              </a:lnSpc>
              <a:spcBef>
                <a:spcPts val="100"/>
              </a:spcBef>
              <a:buFont typeface="Arial"/>
              <a:buChar char="•"/>
              <a:tabLst>
                <a:tab pos="264795" algn="l"/>
                <a:tab pos="265430" algn="l"/>
              </a:tabLst>
            </a:pPr>
            <a:r>
              <a:rPr sz="2400" spc="-15" dirty="0">
                <a:latin typeface="Cambria"/>
                <a:cs typeface="Cambria"/>
              </a:rPr>
              <a:t>App </a:t>
            </a:r>
            <a:r>
              <a:rPr sz="2400" spc="-20" dirty="0">
                <a:latin typeface="Cambria"/>
                <a:cs typeface="Cambria"/>
              </a:rPr>
              <a:t>Available </a:t>
            </a:r>
            <a:r>
              <a:rPr sz="2400" spc="-10" dirty="0">
                <a:latin typeface="Cambria"/>
                <a:cs typeface="Cambria"/>
              </a:rPr>
              <a:t>in </a:t>
            </a:r>
            <a:r>
              <a:rPr sz="2400" spc="-20" dirty="0">
                <a:latin typeface="Cambria"/>
                <a:cs typeface="Cambria"/>
              </a:rPr>
              <a:t>the</a:t>
            </a:r>
            <a:r>
              <a:rPr sz="2400" spc="-160" dirty="0">
                <a:latin typeface="Cambria"/>
                <a:cs typeface="Cambria"/>
              </a:rPr>
              <a:t> </a:t>
            </a:r>
            <a:r>
              <a:rPr sz="2400" spc="-20" dirty="0">
                <a:latin typeface="Cambria"/>
                <a:cs typeface="Cambria"/>
              </a:rPr>
              <a:t>Apple  App</a:t>
            </a:r>
            <a:r>
              <a:rPr sz="2400" spc="-25" dirty="0">
                <a:latin typeface="Cambria"/>
                <a:cs typeface="Cambria"/>
              </a:rPr>
              <a:t> Store</a:t>
            </a:r>
            <a:endParaRPr sz="2400">
              <a:latin typeface="Cambria"/>
              <a:cs typeface="Cambria"/>
            </a:endParaRPr>
          </a:p>
          <a:p>
            <a:pPr marL="264795" marR="302260" indent="-252095">
              <a:lnSpc>
                <a:spcPct val="100000"/>
              </a:lnSpc>
              <a:spcBef>
                <a:spcPts val="95"/>
              </a:spcBef>
              <a:buFont typeface="Arial"/>
              <a:buChar char="•"/>
              <a:tabLst>
                <a:tab pos="264795" algn="l"/>
                <a:tab pos="265430" algn="l"/>
              </a:tabLst>
            </a:pPr>
            <a:r>
              <a:rPr sz="2400" spc="-15" dirty="0">
                <a:latin typeface="Cambria"/>
                <a:cs typeface="Cambria"/>
              </a:rPr>
              <a:t>App </a:t>
            </a:r>
            <a:r>
              <a:rPr sz="2400" spc="-20" dirty="0">
                <a:latin typeface="Cambria"/>
                <a:cs typeface="Cambria"/>
              </a:rPr>
              <a:t>Available </a:t>
            </a:r>
            <a:r>
              <a:rPr sz="2400" spc="-10" dirty="0">
                <a:latin typeface="Cambria"/>
                <a:cs typeface="Cambria"/>
              </a:rPr>
              <a:t>in </a:t>
            </a:r>
            <a:r>
              <a:rPr sz="2400" spc="-20" dirty="0">
                <a:latin typeface="Cambria"/>
                <a:cs typeface="Cambria"/>
              </a:rPr>
              <a:t>the Google  </a:t>
            </a:r>
            <a:r>
              <a:rPr sz="2400" spc="-15" dirty="0">
                <a:latin typeface="Cambria"/>
                <a:cs typeface="Cambria"/>
              </a:rPr>
              <a:t>Play</a:t>
            </a:r>
            <a:r>
              <a:rPr sz="2400" spc="-25" dirty="0">
                <a:latin typeface="Cambria"/>
                <a:cs typeface="Cambria"/>
              </a:rPr>
              <a:t> Store</a:t>
            </a:r>
            <a:endParaRPr sz="2400">
              <a:latin typeface="Cambria"/>
              <a:cs typeface="Cambria"/>
            </a:endParaRPr>
          </a:p>
          <a:p>
            <a:pPr marL="264795" marR="5080" indent="-252095">
              <a:lnSpc>
                <a:spcPct val="100000"/>
              </a:lnSpc>
              <a:spcBef>
                <a:spcPts val="105"/>
              </a:spcBef>
              <a:buFont typeface="Arial"/>
              <a:buChar char="•"/>
              <a:tabLst>
                <a:tab pos="264795" algn="l"/>
                <a:tab pos="265430" algn="l"/>
              </a:tabLst>
            </a:pPr>
            <a:r>
              <a:rPr sz="2400" spc="-20" dirty="0">
                <a:latin typeface="Cambria"/>
                <a:cs typeface="Cambria"/>
              </a:rPr>
              <a:t>Programming airs live </a:t>
            </a:r>
            <a:r>
              <a:rPr sz="2400" spc="-10" dirty="0">
                <a:latin typeface="Cambria"/>
                <a:cs typeface="Cambria"/>
              </a:rPr>
              <a:t>on </a:t>
            </a:r>
            <a:r>
              <a:rPr sz="2400" spc="-25" dirty="0">
                <a:latin typeface="Cambria"/>
                <a:cs typeface="Cambria"/>
              </a:rPr>
              <a:t>the  </a:t>
            </a:r>
            <a:r>
              <a:rPr sz="2400" spc="-20" dirty="0">
                <a:latin typeface="Cambria"/>
                <a:cs typeface="Cambria"/>
              </a:rPr>
              <a:t>web </a:t>
            </a:r>
            <a:r>
              <a:rPr sz="2400" spc="-25" dirty="0">
                <a:latin typeface="Cambria"/>
                <a:cs typeface="Cambria"/>
              </a:rPr>
              <a:t>worldwide </a:t>
            </a:r>
            <a:r>
              <a:rPr sz="2400" spc="-35" dirty="0">
                <a:latin typeface="Cambria"/>
                <a:cs typeface="Cambria"/>
              </a:rPr>
              <a:t>(www.meatv-  </a:t>
            </a:r>
            <a:r>
              <a:rPr sz="2400" spc="-20" dirty="0">
                <a:latin typeface="Cambria"/>
                <a:cs typeface="Cambria"/>
              </a:rPr>
              <a:t>radio.com/radio)</a:t>
            </a:r>
            <a:endParaRPr sz="2400">
              <a:latin typeface="Cambria"/>
              <a:cs typeface="Cambria"/>
            </a:endParaRPr>
          </a:p>
        </p:txBody>
      </p:sp>
      <p:sp>
        <p:nvSpPr>
          <p:cNvPr id="4" name="object 4"/>
          <p:cNvSpPr/>
          <p:nvPr/>
        </p:nvSpPr>
        <p:spPr>
          <a:xfrm>
            <a:off x="0" y="0"/>
            <a:ext cx="9144000" cy="914400"/>
          </a:xfrm>
          <a:custGeom>
            <a:avLst/>
            <a:gdLst/>
            <a:ahLst/>
            <a:cxnLst/>
            <a:rect l="l" t="t" r="r" b="b"/>
            <a:pathLst>
              <a:path w="9144000" h="914400">
                <a:moveTo>
                  <a:pt x="0" y="914400"/>
                </a:moveTo>
                <a:lnTo>
                  <a:pt x="9144000" y="914400"/>
                </a:lnTo>
                <a:lnTo>
                  <a:pt x="9144000" y="0"/>
                </a:lnTo>
                <a:lnTo>
                  <a:pt x="0" y="0"/>
                </a:lnTo>
                <a:lnTo>
                  <a:pt x="0" y="914400"/>
                </a:lnTo>
                <a:close/>
              </a:path>
            </a:pathLst>
          </a:custGeom>
          <a:solidFill>
            <a:srgbClr val="B8CDE3"/>
          </a:solidFill>
        </p:spPr>
        <p:txBody>
          <a:bodyPr wrap="square" lIns="0" tIns="0" rIns="0" bIns="0" rtlCol="0"/>
          <a:lstStyle/>
          <a:p>
            <a:endParaRPr/>
          </a:p>
        </p:txBody>
      </p:sp>
      <p:sp>
        <p:nvSpPr>
          <p:cNvPr id="5" name="object 5"/>
          <p:cNvSpPr/>
          <p:nvPr/>
        </p:nvSpPr>
        <p:spPr>
          <a:xfrm>
            <a:off x="0" y="6172200"/>
            <a:ext cx="9144000" cy="685800"/>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B8CDE3"/>
          </a:solidFill>
        </p:spPr>
        <p:txBody>
          <a:bodyPr wrap="square" lIns="0" tIns="0" rIns="0" bIns="0" rtlCol="0"/>
          <a:lstStyle/>
          <a:p>
            <a:endParaRPr/>
          </a:p>
        </p:txBody>
      </p:sp>
      <p:sp>
        <p:nvSpPr>
          <p:cNvPr id="6" name="object 6"/>
          <p:cNvSpPr/>
          <p:nvPr/>
        </p:nvSpPr>
        <p:spPr>
          <a:xfrm>
            <a:off x="96012" y="986028"/>
            <a:ext cx="4247349" cy="51522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3116" y="541985"/>
            <a:ext cx="6958965" cy="566181"/>
          </a:xfrm>
          <a:prstGeom prst="rect">
            <a:avLst/>
          </a:prstGeom>
        </p:spPr>
        <p:txBody>
          <a:bodyPr vert="horz" wrap="square" lIns="0" tIns="12065" rIns="0" bIns="0" rtlCol="0">
            <a:spAutoFit/>
          </a:bodyPr>
          <a:lstStyle/>
          <a:p>
            <a:pPr marL="12700">
              <a:lnSpc>
                <a:spcPct val="100000"/>
              </a:lnSpc>
              <a:spcBef>
                <a:spcPts val="95"/>
              </a:spcBef>
            </a:pPr>
            <a:r>
              <a:rPr sz="3600" spc="265" dirty="0">
                <a:solidFill>
                  <a:srgbClr val="FF0000"/>
                </a:solidFill>
                <a:latin typeface="Tahoma"/>
                <a:cs typeface="Tahoma"/>
              </a:rPr>
              <a:t>WHY</a:t>
            </a:r>
            <a:r>
              <a:rPr sz="3600" spc="-270" dirty="0">
                <a:solidFill>
                  <a:srgbClr val="FF0000"/>
                </a:solidFill>
                <a:latin typeface="Tahoma"/>
                <a:cs typeface="Tahoma"/>
              </a:rPr>
              <a:t> </a:t>
            </a:r>
            <a:r>
              <a:rPr sz="3600" spc="85" dirty="0">
                <a:solidFill>
                  <a:srgbClr val="FF0000"/>
                </a:solidFill>
                <a:latin typeface="Tahoma"/>
                <a:cs typeface="Tahoma"/>
              </a:rPr>
              <a:t>ADVERTISE</a:t>
            </a:r>
            <a:r>
              <a:rPr sz="3600" spc="-280" dirty="0">
                <a:solidFill>
                  <a:srgbClr val="FF0000"/>
                </a:solidFill>
                <a:latin typeface="Tahoma"/>
                <a:cs typeface="Tahoma"/>
              </a:rPr>
              <a:t> </a:t>
            </a:r>
            <a:r>
              <a:rPr lang="en-US" sz="3600" spc="290" dirty="0">
                <a:solidFill>
                  <a:srgbClr val="FF0000"/>
                </a:solidFill>
                <a:latin typeface="Tahoma"/>
                <a:cs typeface="Tahoma"/>
              </a:rPr>
              <a:t>WITH</a:t>
            </a:r>
            <a:r>
              <a:rPr sz="3600" spc="-260" dirty="0">
                <a:solidFill>
                  <a:srgbClr val="FF0000"/>
                </a:solidFill>
                <a:latin typeface="Tahoma"/>
                <a:cs typeface="Tahoma"/>
              </a:rPr>
              <a:t> </a:t>
            </a:r>
            <a:r>
              <a:rPr sz="3600" spc="350" dirty="0">
                <a:solidFill>
                  <a:srgbClr val="FF0000"/>
                </a:solidFill>
                <a:latin typeface="Tahoma"/>
                <a:cs typeface="Tahoma"/>
              </a:rPr>
              <a:t>MEA</a:t>
            </a:r>
            <a:r>
              <a:rPr sz="3600" spc="-420" dirty="0">
                <a:solidFill>
                  <a:srgbClr val="FF0000"/>
                </a:solidFill>
                <a:latin typeface="Tahoma"/>
                <a:cs typeface="Tahoma"/>
              </a:rPr>
              <a:t> </a:t>
            </a:r>
            <a:r>
              <a:rPr sz="3600" spc="195" dirty="0">
                <a:solidFill>
                  <a:srgbClr val="FF0000"/>
                </a:solidFill>
                <a:latin typeface="Tahoma"/>
                <a:cs typeface="Tahoma"/>
              </a:rPr>
              <a:t>TV</a:t>
            </a:r>
            <a:endParaRPr sz="3600" dirty="0">
              <a:latin typeface="Tahoma"/>
              <a:cs typeface="Tahoma"/>
            </a:endParaRPr>
          </a:p>
        </p:txBody>
      </p:sp>
      <p:sp>
        <p:nvSpPr>
          <p:cNvPr id="3" name="object 3"/>
          <p:cNvSpPr txBox="1"/>
          <p:nvPr/>
        </p:nvSpPr>
        <p:spPr>
          <a:xfrm>
            <a:off x="481649" y="1686041"/>
            <a:ext cx="8180705" cy="4014561"/>
          </a:xfrm>
          <a:prstGeom prst="rect">
            <a:avLst/>
          </a:prstGeom>
        </p:spPr>
        <p:txBody>
          <a:bodyPr vert="horz" wrap="square" lIns="0" tIns="13335" rIns="0" bIns="0" rtlCol="0">
            <a:spAutoFit/>
          </a:bodyPr>
          <a:lstStyle/>
          <a:p>
            <a:pPr marL="265430" indent="-252729">
              <a:lnSpc>
                <a:spcPct val="100000"/>
              </a:lnSpc>
              <a:spcBef>
                <a:spcPts val="105"/>
              </a:spcBef>
              <a:buFont typeface="Arial"/>
              <a:buChar char="•"/>
              <a:tabLst>
                <a:tab pos="265430" algn="l"/>
                <a:tab pos="266065" algn="l"/>
              </a:tabLst>
            </a:pPr>
            <a:r>
              <a:rPr sz="2000" spc="-5" dirty="0">
                <a:latin typeface="Cambria"/>
                <a:cs typeface="Cambria"/>
              </a:rPr>
              <a:t>Significant return </a:t>
            </a:r>
            <a:r>
              <a:rPr sz="2000" dirty="0">
                <a:latin typeface="Cambria"/>
                <a:cs typeface="Cambria"/>
              </a:rPr>
              <a:t>on </a:t>
            </a:r>
            <a:r>
              <a:rPr sz="2000" spc="-10" dirty="0">
                <a:latin typeface="Cambria"/>
                <a:cs typeface="Cambria"/>
              </a:rPr>
              <a:t>advertising</a:t>
            </a:r>
            <a:r>
              <a:rPr sz="2000" spc="-140" dirty="0">
                <a:latin typeface="Cambria"/>
                <a:cs typeface="Cambria"/>
              </a:rPr>
              <a:t> </a:t>
            </a:r>
            <a:r>
              <a:rPr sz="2000" spc="-5" dirty="0">
                <a:latin typeface="Cambria"/>
                <a:cs typeface="Cambria"/>
              </a:rPr>
              <a:t>investment.</a:t>
            </a:r>
            <a:endParaRPr sz="2000" dirty="0">
              <a:latin typeface="Cambria"/>
              <a:cs typeface="Cambria"/>
            </a:endParaRPr>
          </a:p>
          <a:p>
            <a:pPr marL="265430" marR="195580" indent="-252729">
              <a:lnSpc>
                <a:spcPct val="100000"/>
              </a:lnSpc>
              <a:buFont typeface="Arial"/>
              <a:buChar char="•"/>
              <a:tabLst>
                <a:tab pos="265430" algn="l"/>
                <a:tab pos="266065" algn="l"/>
              </a:tabLst>
            </a:pPr>
            <a:r>
              <a:rPr sz="2000" spc="-15" dirty="0">
                <a:latin typeface="Cambria"/>
                <a:cs typeface="Cambria"/>
              </a:rPr>
              <a:t>Develop </a:t>
            </a:r>
            <a:r>
              <a:rPr sz="2000" spc="-5" dirty="0">
                <a:latin typeface="Cambria"/>
                <a:cs typeface="Cambria"/>
              </a:rPr>
              <a:t>relationships with </a:t>
            </a:r>
            <a:r>
              <a:rPr sz="2000" dirty="0">
                <a:latin typeface="Cambria"/>
                <a:cs typeface="Cambria"/>
              </a:rPr>
              <a:t>a </a:t>
            </a:r>
            <a:r>
              <a:rPr sz="2000" spc="-5" dirty="0">
                <a:latin typeface="Cambria"/>
                <a:cs typeface="Cambria"/>
              </a:rPr>
              <a:t>large </a:t>
            </a:r>
            <a:r>
              <a:rPr sz="2000" dirty="0">
                <a:latin typeface="Cambria"/>
                <a:cs typeface="Cambria"/>
              </a:rPr>
              <a:t>population </a:t>
            </a:r>
            <a:r>
              <a:rPr sz="2000" spc="-5" dirty="0">
                <a:latin typeface="Cambria"/>
                <a:cs typeface="Cambria"/>
              </a:rPr>
              <a:t>with </a:t>
            </a:r>
            <a:r>
              <a:rPr sz="2000" dirty="0">
                <a:latin typeface="Cambria"/>
                <a:cs typeface="Cambria"/>
              </a:rPr>
              <a:t>a </a:t>
            </a:r>
            <a:r>
              <a:rPr sz="2000" spc="-5" dirty="0">
                <a:latin typeface="Cambria"/>
                <a:cs typeface="Cambria"/>
              </a:rPr>
              <a:t>purchase </a:t>
            </a:r>
            <a:r>
              <a:rPr sz="2000" spc="-10" dirty="0">
                <a:latin typeface="Cambria"/>
                <a:cs typeface="Cambria"/>
              </a:rPr>
              <a:t>power</a:t>
            </a:r>
            <a:r>
              <a:rPr sz="2000" spc="-170" dirty="0">
                <a:latin typeface="Cambria"/>
                <a:cs typeface="Cambria"/>
              </a:rPr>
              <a:t> </a:t>
            </a:r>
            <a:r>
              <a:rPr sz="2000" dirty="0">
                <a:latin typeface="Cambria"/>
                <a:cs typeface="Cambria"/>
              </a:rPr>
              <a:t>of  </a:t>
            </a:r>
            <a:r>
              <a:rPr lang="en-US" sz="2000" dirty="0">
                <a:latin typeface="Cambria"/>
                <a:cs typeface="Cambria"/>
              </a:rPr>
              <a:t>13</a:t>
            </a:r>
            <a:r>
              <a:rPr sz="2000" dirty="0">
                <a:latin typeface="Cambria"/>
                <a:cs typeface="Cambria"/>
              </a:rPr>
              <a:t> </a:t>
            </a:r>
            <a:r>
              <a:rPr sz="2000" spc="-5" dirty="0">
                <a:latin typeface="Cambria"/>
                <a:cs typeface="Cambria"/>
              </a:rPr>
              <a:t>billion</a:t>
            </a:r>
            <a:r>
              <a:rPr sz="2000" spc="-35" dirty="0">
                <a:latin typeface="Cambria"/>
                <a:cs typeface="Cambria"/>
              </a:rPr>
              <a:t> </a:t>
            </a:r>
            <a:r>
              <a:rPr sz="2000" spc="-30" dirty="0">
                <a:latin typeface="Cambria"/>
                <a:cs typeface="Cambria"/>
              </a:rPr>
              <a:t>annually.</a:t>
            </a:r>
            <a:endParaRPr sz="2000" dirty="0">
              <a:latin typeface="Cambria"/>
              <a:cs typeface="Cambria"/>
            </a:endParaRPr>
          </a:p>
          <a:p>
            <a:pPr marL="265430" indent="-252729">
              <a:lnSpc>
                <a:spcPct val="100000"/>
              </a:lnSpc>
              <a:buFont typeface="Arial"/>
              <a:buChar char="•"/>
              <a:tabLst>
                <a:tab pos="265430" algn="l"/>
                <a:tab pos="266065" algn="l"/>
              </a:tabLst>
            </a:pPr>
            <a:r>
              <a:rPr sz="2000" spc="-10" dirty="0">
                <a:latin typeface="Cambria"/>
                <a:cs typeface="Cambria"/>
              </a:rPr>
              <a:t>Reach </a:t>
            </a:r>
            <a:r>
              <a:rPr sz="2000" spc="-5" dirty="0">
                <a:latin typeface="Cambria"/>
                <a:cs typeface="Cambria"/>
              </a:rPr>
              <a:t>the </a:t>
            </a:r>
            <a:r>
              <a:rPr sz="2000" spc="-10" dirty="0">
                <a:latin typeface="Cambria"/>
                <a:cs typeface="Cambria"/>
              </a:rPr>
              <a:t>diversified </a:t>
            </a:r>
            <a:r>
              <a:rPr sz="2000" spc="-5" dirty="0">
                <a:latin typeface="Cambria"/>
                <a:cs typeface="Cambria"/>
              </a:rPr>
              <a:t>groups within the </a:t>
            </a:r>
            <a:r>
              <a:rPr sz="2000" dirty="0">
                <a:latin typeface="Cambria"/>
                <a:cs typeface="Cambria"/>
              </a:rPr>
              <a:t>community </a:t>
            </a:r>
            <a:r>
              <a:rPr sz="2000" spc="-5" dirty="0">
                <a:latin typeface="Cambria"/>
                <a:cs typeface="Cambria"/>
              </a:rPr>
              <a:t>through </a:t>
            </a:r>
            <a:r>
              <a:rPr sz="2000" dirty="0">
                <a:latin typeface="Cambria"/>
                <a:cs typeface="Cambria"/>
              </a:rPr>
              <a:t>one</a:t>
            </a:r>
            <a:r>
              <a:rPr sz="2000" spc="-160" dirty="0">
                <a:latin typeface="Cambria"/>
                <a:cs typeface="Cambria"/>
              </a:rPr>
              <a:t> </a:t>
            </a:r>
            <a:r>
              <a:rPr sz="2000" spc="-5" dirty="0">
                <a:latin typeface="Cambria"/>
                <a:cs typeface="Cambria"/>
              </a:rPr>
              <a:t>platform</a:t>
            </a:r>
            <a:endParaRPr sz="2000" dirty="0">
              <a:latin typeface="Cambria"/>
              <a:cs typeface="Cambria"/>
            </a:endParaRPr>
          </a:p>
          <a:p>
            <a:pPr marL="265430">
              <a:lnSpc>
                <a:spcPct val="100000"/>
              </a:lnSpc>
            </a:pPr>
            <a:r>
              <a:rPr sz="2000" dirty="0">
                <a:latin typeface="Cambria"/>
                <a:cs typeface="Cambria"/>
              </a:rPr>
              <a:t>(niche</a:t>
            </a:r>
            <a:r>
              <a:rPr sz="2000" spc="-45" dirty="0">
                <a:latin typeface="Cambria"/>
                <a:cs typeface="Cambria"/>
              </a:rPr>
              <a:t> </a:t>
            </a:r>
            <a:r>
              <a:rPr sz="2000" spc="-5" dirty="0">
                <a:latin typeface="Cambria"/>
                <a:cs typeface="Cambria"/>
              </a:rPr>
              <a:t>market).</a:t>
            </a:r>
            <a:endParaRPr sz="2000" dirty="0">
              <a:latin typeface="Cambria"/>
              <a:cs typeface="Cambria"/>
            </a:endParaRPr>
          </a:p>
          <a:p>
            <a:pPr marL="265430" indent="-252729">
              <a:lnSpc>
                <a:spcPct val="100000"/>
              </a:lnSpc>
              <a:buFont typeface="Arial"/>
              <a:buChar char="•"/>
              <a:tabLst>
                <a:tab pos="265430" algn="l"/>
                <a:tab pos="266065" algn="l"/>
              </a:tabLst>
            </a:pPr>
            <a:r>
              <a:rPr sz="2000" dirty="0">
                <a:latin typeface="Cambria"/>
                <a:cs typeface="Cambria"/>
              </a:rPr>
              <a:t>Gain </a:t>
            </a:r>
            <a:r>
              <a:rPr sz="2000" spc="-5" dirty="0">
                <a:latin typeface="Cambria"/>
                <a:cs typeface="Cambria"/>
              </a:rPr>
              <a:t>long term, </a:t>
            </a:r>
            <a:r>
              <a:rPr sz="2000" spc="-15" dirty="0">
                <a:latin typeface="Cambria"/>
                <a:cs typeface="Cambria"/>
              </a:rPr>
              <a:t>loyal</a:t>
            </a:r>
            <a:r>
              <a:rPr sz="2000" spc="-105" dirty="0">
                <a:latin typeface="Cambria"/>
                <a:cs typeface="Cambria"/>
              </a:rPr>
              <a:t> </a:t>
            </a:r>
            <a:r>
              <a:rPr sz="2000" dirty="0">
                <a:latin typeface="Cambria"/>
                <a:cs typeface="Cambria"/>
              </a:rPr>
              <a:t>customers.</a:t>
            </a:r>
          </a:p>
          <a:p>
            <a:pPr marL="265430" indent="-252729">
              <a:lnSpc>
                <a:spcPct val="100000"/>
              </a:lnSpc>
              <a:buFont typeface="Arial"/>
              <a:buChar char="•"/>
              <a:tabLst>
                <a:tab pos="265430" algn="l"/>
                <a:tab pos="266065" algn="l"/>
              </a:tabLst>
            </a:pPr>
            <a:r>
              <a:rPr sz="2000" spc="-5" dirty="0">
                <a:latin typeface="Cambria"/>
                <a:cs typeface="Cambria"/>
              </a:rPr>
              <a:t>Build up relationships through </a:t>
            </a:r>
            <a:r>
              <a:rPr sz="2000" spc="-15" dirty="0">
                <a:latin typeface="Cambria"/>
                <a:cs typeface="Cambria"/>
              </a:rPr>
              <a:t>interactive </a:t>
            </a:r>
            <a:r>
              <a:rPr sz="2000" dirty="0">
                <a:latin typeface="Cambria"/>
                <a:cs typeface="Cambria"/>
              </a:rPr>
              <a:t>TV &amp; </a:t>
            </a:r>
            <a:r>
              <a:rPr sz="2000" spc="-10" dirty="0">
                <a:latin typeface="Cambria"/>
                <a:cs typeface="Cambria"/>
              </a:rPr>
              <a:t>radio</a:t>
            </a:r>
            <a:r>
              <a:rPr sz="2000" spc="-195" dirty="0">
                <a:latin typeface="Cambria"/>
                <a:cs typeface="Cambria"/>
              </a:rPr>
              <a:t> </a:t>
            </a:r>
            <a:r>
              <a:rPr sz="2000" spc="-5" dirty="0">
                <a:latin typeface="Cambria"/>
                <a:cs typeface="Cambria"/>
              </a:rPr>
              <a:t>interviews.</a:t>
            </a:r>
            <a:endParaRPr sz="2000" dirty="0">
              <a:latin typeface="Cambria"/>
              <a:cs typeface="Cambria"/>
            </a:endParaRPr>
          </a:p>
          <a:p>
            <a:pPr marL="265430" indent="-252729">
              <a:lnSpc>
                <a:spcPct val="100000"/>
              </a:lnSpc>
              <a:buFont typeface="Arial"/>
              <a:buChar char="•"/>
              <a:tabLst>
                <a:tab pos="265430" algn="l"/>
                <a:tab pos="266065" algn="l"/>
              </a:tabLst>
            </a:pPr>
            <a:r>
              <a:rPr sz="2000" dirty="0">
                <a:latin typeface="Cambria"/>
                <a:cs typeface="Cambria"/>
              </a:rPr>
              <a:t>Go </a:t>
            </a:r>
            <a:r>
              <a:rPr sz="2000" spc="-15" dirty="0">
                <a:latin typeface="Cambria"/>
                <a:cs typeface="Cambria"/>
              </a:rPr>
              <a:t>beyond </a:t>
            </a:r>
            <a:r>
              <a:rPr sz="2000" dirty="0">
                <a:latin typeface="Cambria"/>
                <a:cs typeface="Cambria"/>
              </a:rPr>
              <a:t>the </a:t>
            </a:r>
            <a:r>
              <a:rPr sz="2000" spc="-5" dirty="0">
                <a:latin typeface="Cambria"/>
                <a:cs typeface="Cambria"/>
              </a:rPr>
              <a:t>traditional </a:t>
            </a:r>
            <a:r>
              <a:rPr sz="2000" spc="-10" dirty="0">
                <a:latin typeface="Cambria"/>
                <a:cs typeface="Cambria"/>
              </a:rPr>
              <a:t>advertising, </a:t>
            </a:r>
            <a:r>
              <a:rPr sz="2000" dirty="0">
                <a:latin typeface="Cambria"/>
                <a:cs typeface="Cambria"/>
              </a:rPr>
              <a:t>Social </a:t>
            </a:r>
            <a:r>
              <a:rPr sz="2000" spc="-5" dirty="0">
                <a:latin typeface="Cambria"/>
                <a:cs typeface="Cambria"/>
              </a:rPr>
              <a:t>Media </a:t>
            </a:r>
            <a:r>
              <a:rPr sz="2000" spc="-10" dirty="0">
                <a:latin typeface="Cambria"/>
                <a:cs typeface="Cambria"/>
              </a:rPr>
              <a:t>(Livestream,</a:t>
            </a:r>
            <a:r>
              <a:rPr sz="2000" spc="-185" dirty="0">
                <a:latin typeface="Cambria"/>
                <a:cs typeface="Cambria"/>
              </a:rPr>
              <a:t> </a:t>
            </a:r>
            <a:r>
              <a:rPr sz="2000" spc="-5" dirty="0">
                <a:latin typeface="Cambria"/>
                <a:cs typeface="Cambria"/>
              </a:rPr>
              <a:t>App,</a:t>
            </a:r>
            <a:endParaRPr sz="2000" dirty="0">
              <a:latin typeface="Cambria"/>
              <a:cs typeface="Cambria"/>
            </a:endParaRPr>
          </a:p>
          <a:p>
            <a:pPr marL="265430">
              <a:lnSpc>
                <a:spcPct val="100000"/>
              </a:lnSpc>
            </a:pPr>
            <a:r>
              <a:rPr sz="2000" spc="-10" dirty="0">
                <a:latin typeface="Cambria"/>
                <a:cs typeface="Cambria"/>
              </a:rPr>
              <a:t>Facebook, </a:t>
            </a:r>
            <a:r>
              <a:rPr sz="2000" spc="-5" dirty="0">
                <a:latin typeface="Cambria"/>
                <a:cs typeface="Cambria"/>
              </a:rPr>
              <a:t>Instagram, </a:t>
            </a:r>
            <a:r>
              <a:rPr sz="2000" spc="-15" dirty="0">
                <a:latin typeface="Cambria"/>
                <a:cs typeface="Cambria"/>
              </a:rPr>
              <a:t>Twitter </a:t>
            </a:r>
            <a:r>
              <a:rPr sz="2000" dirty="0">
                <a:latin typeface="Cambria"/>
                <a:cs typeface="Cambria"/>
              </a:rPr>
              <a:t>and</a:t>
            </a:r>
            <a:r>
              <a:rPr sz="2000" spc="-105" dirty="0">
                <a:latin typeface="Cambria"/>
                <a:cs typeface="Cambria"/>
              </a:rPr>
              <a:t> </a:t>
            </a:r>
            <a:r>
              <a:rPr sz="2000" spc="-5" dirty="0">
                <a:latin typeface="Cambria"/>
                <a:cs typeface="Cambria"/>
              </a:rPr>
              <a:t>e-newsletter)</a:t>
            </a:r>
            <a:endParaRPr sz="2000" dirty="0">
              <a:latin typeface="Cambria"/>
              <a:cs typeface="Cambria"/>
            </a:endParaRPr>
          </a:p>
          <a:p>
            <a:pPr marL="265430" indent="-252729">
              <a:lnSpc>
                <a:spcPct val="100000"/>
              </a:lnSpc>
              <a:buFont typeface="Arial"/>
              <a:buChar char="•"/>
              <a:tabLst>
                <a:tab pos="265430" algn="l"/>
                <a:tab pos="266065" algn="l"/>
              </a:tabLst>
            </a:pPr>
            <a:r>
              <a:rPr sz="2000" dirty="0">
                <a:latin typeface="Cambria"/>
                <a:cs typeface="Cambria"/>
              </a:rPr>
              <a:t>Communicate </a:t>
            </a:r>
            <a:r>
              <a:rPr sz="2000" spc="-10" dirty="0">
                <a:latin typeface="Cambria"/>
                <a:cs typeface="Cambria"/>
              </a:rPr>
              <a:t>your </a:t>
            </a:r>
            <a:r>
              <a:rPr sz="2000" spc="-5" dirty="0">
                <a:latin typeface="Cambria"/>
                <a:cs typeface="Cambria"/>
              </a:rPr>
              <a:t>message to </a:t>
            </a:r>
            <a:r>
              <a:rPr sz="2000" spc="-10" dirty="0">
                <a:latin typeface="Cambria"/>
                <a:cs typeface="Cambria"/>
              </a:rPr>
              <a:t>your </a:t>
            </a:r>
            <a:r>
              <a:rPr sz="2000" spc="-5" dirty="0">
                <a:latin typeface="Cambria"/>
                <a:cs typeface="Cambria"/>
              </a:rPr>
              <a:t>targeted</a:t>
            </a:r>
            <a:r>
              <a:rPr sz="2000" spc="-165" dirty="0">
                <a:latin typeface="Cambria"/>
                <a:cs typeface="Cambria"/>
              </a:rPr>
              <a:t> </a:t>
            </a:r>
            <a:r>
              <a:rPr sz="2000" dirty="0">
                <a:latin typeface="Cambria"/>
                <a:cs typeface="Cambria"/>
              </a:rPr>
              <a:t>customers.</a:t>
            </a:r>
          </a:p>
          <a:p>
            <a:pPr marL="265430" indent="-252729">
              <a:lnSpc>
                <a:spcPts val="2370"/>
              </a:lnSpc>
              <a:buFont typeface="Arial"/>
              <a:buChar char="•"/>
              <a:tabLst>
                <a:tab pos="265430" algn="l"/>
                <a:tab pos="266065" algn="l"/>
              </a:tabLst>
            </a:pPr>
            <a:r>
              <a:rPr sz="2000" spc="-15" dirty="0">
                <a:latin typeface="Cambria"/>
                <a:cs typeface="Cambria"/>
              </a:rPr>
              <a:t>Develop </a:t>
            </a:r>
            <a:r>
              <a:rPr sz="2000" dirty="0">
                <a:latin typeface="Cambria"/>
                <a:cs typeface="Cambria"/>
              </a:rPr>
              <a:t>a dialogue </a:t>
            </a:r>
            <a:r>
              <a:rPr sz="2000" spc="-5" dirty="0">
                <a:latin typeface="Cambria"/>
                <a:cs typeface="Cambria"/>
              </a:rPr>
              <a:t>with</a:t>
            </a:r>
            <a:r>
              <a:rPr sz="2000" spc="-70" dirty="0">
                <a:latin typeface="Cambria"/>
                <a:cs typeface="Cambria"/>
              </a:rPr>
              <a:t> </a:t>
            </a:r>
            <a:r>
              <a:rPr sz="2000" dirty="0">
                <a:latin typeface="Cambria"/>
                <a:cs typeface="Cambria"/>
              </a:rPr>
              <a:t>customers.</a:t>
            </a:r>
          </a:p>
          <a:p>
            <a:pPr marL="265430" indent="-252729">
              <a:lnSpc>
                <a:spcPts val="2370"/>
              </a:lnSpc>
              <a:buFont typeface="Arial"/>
              <a:buChar char="•"/>
              <a:tabLst>
                <a:tab pos="265430" algn="l"/>
                <a:tab pos="266065" algn="l"/>
              </a:tabLst>
            </a:pPr>
            <a:r>
              <a:rPr sz="2000" spc="-30" dirty="0">
                <a:latin typeface="Calibri"/>
                <a:cs typeface="Calibri"/>
              </a:rPr>
              <a:t>Targeted </a:t>
            </a:r>
            <a:r>
              <a:rPr sz="2000" spc="-5" dirty="0">
                <a:latin typeface="Calibri"/>
                <a:cs typeface="Calibri"/>
              </a:rPr>
              <a:t>advertising</a:t>
            </a:r>
            <a:r>
              <a:rPr sz="2000" spc="20" dirty="0">
                <a:latin typeface="Calibri"/>
                <a:cs typeface="Calibri"/>
              </a:rPr>
              <a:t> </a:t>
            </a:r>
            <a:r>
              <a:rPr sz="2000" spc="-5" dirty="0">
                <a:latin typeface="Calibri"/>
                <a:cs typeface="Calibri"/>
              </a:rPr>
              <a:t>(Michigan</a:t>
            </a:r>
            <a:r>
              <a:rPr lang="en-US" sz="2000" spc="-5" dirty="0">
                <a:latin typeface="Calibri"/>
                <a:cs typeface="Calibri"/>
              </a:rPr>
              <a:t> and all other areas in US with high population of Middle Eastern Americans </a:t>
            </a:r>
            <a:r>
              <a:rPr sz="2000" spc="-5" dirty="0">
                <a:latin typeface="Calibri"/>
                <a:cs typeface="Calibri"/>
              </a:rPr>
              <a:t>)</a:t>
            </a:r>
            <a:endParaRPr sz="2000" dirty="0">
              <a:latin typeface="Calibri"/>
              <a:cs typeface="Calibri"/>
            </a:endParaRPr>
          </a:p>
        </p:txBody>
      </p:sp>
      <p:sp>
        <p:nvSpPr>
          <p:cNvPr id="4" name="object 4"/>
          <p:cNvSpPr/>
          <p:nvPr/>
        </p:nvSpPr>
        <p:spPr>
          <a:xfrm>
            <a:off x="2039939" y="1295400"/>
            <a:ext cx="5064125" cy="0"/>
          </a:xfrm>
          <a:custGeom>
            <a:avLst/>
            <a:gdLst/>
            <a:ahLst/>
            <a:cxnLst/>
            <a:rect l="l" t="t" r="r" b="b"/>
            <a:pathLst>
              <a:path w="5064125">
                <a:moveTo>
                  <a:pt x="0" y="0"/>
                </a:moveTo>
                <a:lnTo>
                  <a:pt x="5064125" y="0"/>
                </a:lnTo>
              </a:path>
            </a:pathLst>
          </a:custGeom>
          <a:ln w="9525">
            <a:solidFill>
              <a:srgbClr val="000000"/>
            </a:solidFill>
          </a:ln>
        </p:spPr>
        <p:txBody>
          <a:bodyPr wrap="square" lIns="0" tIns="0" rIns="0" bIns="0" rtlCol="0"/>
          <a:lstStyle/>
          <a:p>
            <a:endParaRPr/>
          </a:p>
        </p:txBody>
      </p:sp>
      <p:sp>
        <p:nvSpPr>
          <p:cNvPr id="5" name="object 5"/>
          <p:cNvSpPr/>
          <p:nvPr/>
        </p:nvSpPr>
        <p:spPr>
          <a:xfrm>
            <a:off x="0" y="6477000"/>
            <a:ext cx="9144000" cy="381000"/>
          </a:xfrm>
          <a:custGeom>
            <a:avLst/>
            <a:gdLst/>
            <a:ahLst/>
            <a:cxnLst/>
            <a:rect l="l" t="t" r="r" b="b"/>
            <a:pathLst>
              <a:path w="9144000" h="381000">
                <a:moveTo>
                  <a:pt x="0" y="381000"/>
                </a:moveTo>
                <a:lnTo>
                  <a:pt x="9144000" y="381000"/>
                </a:lnTo>
                <a:lnTo>
                  <a:pt x="9144000" y="0"/>
                </a:lnTo>
                <a:lnTo>
                  <a:pt x="0" y="0"/>
                </a:lnTo>
                <a:lnTo>
                  <a:pt x="0" y="381000"/>
                </a:lnTo>
                <a:close/>
              </a:path>
            </a:pathLst>
          </a:custGeom>
          <a:solidFill>
            <a:srgbClr val="FF0000"/>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123" y="25400"/>
            <a:ext cx="8937752" cy="720069"/>
          </a:xfrm>
          <a:prstGeom prst="rect">
            <a:avLst/>
          </a:prstGeom>
        </p:spPr>
        <p:txBody>
          <a:bodyPr vert="horz" wrap="square" lIns="0" tIns="12065" rIns="0" bIns="0" rtlCol="0">
            <a:spAutoFit/>
          </a:bodyPr>
          <a:lstStyle/>
          <a:p>
            <a:pPr algn="ctr">
              <a:lnSpc>
                <a:spcPct val="100000"/>
              </a:lnSpc>
              <a:spcBef>
                <a:spcPts val="95"/>
              </a:spcBef>
            </a:pPr>
            <a:r>
              <a:rPr spc="-10" dirty="0"/>
              <a:t>BRIEF LIST </a:t>
            </a:r>
            <a:r>
              <a:rPr spc="-5" dirty="0"/>
              <a:t>OF MEA’S </a:t>
            </a:r>
            <a:r>
              <a:rPr spc="-10" dirty="0"/>
              <a:t>NORTH AMERICAN ADVERTISERS </a:t>
            </a:r>
            <a:r>
              <a:rPr spc="-5" dirty="0"/>
              <a:t>&amp;</a:t>
            </a:r>
            <a:r>
              <a:rPr spc="220" dirty="0"/>
              <a:t> </a:t>
            </a:r>
            <a:r>
              <a:rPr spc="-20" dirty="0"/>
              <a:t>PARTNERS</a:t>
            </a:r>
          </a:p>
          <a:p>
            <a:pPr marL="1270" algn="ctr">
              <a:lnSpc>
                <a:spcPct val="100000"/>
              </a:lnSpc>
              <a:spcBef>
                <a:spcPts val="40"/>
              </a:spcBef>
            </a:pPr>
            <a:r>
              <a:rPr sz="1800" b="1" spc="-300" dirty="0">
                <a:latin typeface="Verdana"/>
                <a:cs typeface="Verdana"/>
              </a:rPr>
              <a:t>(PAST  </a:t>
            </a:r>
            <a:r>
              <a:rPr sz="1800" b="1" spc="-330" dirty="0">
                <a:latin typeface="Verdana"/>
                <a:cs typeface="Verdana"/>
              </a:rPr>
              <a:t>&amp;</a:t>
            </a:r>
            <a:r>
              <a:rPr sz="1800" b="1" spc="-260" dirty="0">
                <a:latin typeface="Verdana"/>
                <a:cs typeface="Verdana"/>
              </a:rPr>
              <a:t> </a:t>
            </a:r>
            <a:r>
              <a:rPr sz="1800" b="1" spc="-275" dirty="0">
                <a:latin typeface="Verdana"/>
                <a:cs typeface="Verdana"/>
              </a:rPr>
              <a:t>CURRENT)</a:t>
            </a:r>
            <a:endParaRPr sz="1800">
              <a:latin typeface="Verdana"/>
              <a:cs typeface="Verdana"/>
            </a:endParaRPr>
          </a:p>
        </p:txBody>
      </p:sp>
      <p:sp>
        <p:nvSpPr>
          <p:cNvPr id="3" name="object 3"/>
          <p:cNvSpPr/>
          <p:nvPr/>
        </p:nvSpPr>
        <p:spPr>
          <a:xfrm>
            <a:off x="2286002" y="5867400"/>
            <a:ext cx="541604" cy="457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3401" y="838201"/>
            <a:ext cx="1304163" cy="9779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57600" y="4191000"/>
            <a:ext cx="990600" cy="7620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629400" y="2819400"/>
            <a:ext cx="838200" cy="4572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6491" y="2438336"/>
            <a:ext cx="1019911" cy="79216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199515" y="3346450"/>
            <a:ext cx="1153261" cy="69215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29202" y="990600"/>
            <a:ext cx="1176705" cy="6858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105400" y="4038600"/>
            <a:ext cx="759067" cy="7620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905000" y="2667000"/>
            <a:ext cx="1613408" cy="6096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048001" y="5791202"/>
            <a:ext cx="974483" cy="484187"/>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733800" y="2590800"/>
            <a:ext cx="885088" cy="723900"/>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3505203" y="3352738"/>
            <a:ext cx="1318895" cy="642937"/>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848600" y="3429000"/>
            <a:ext cx="685800" cy="533400"/>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4922266" y="3581337"/>
            <a:ext cx="1173772" cy="290512"/>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5257800" y="1752600"/>
            <a:ext cx="609600" cy="914400"/>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6705600" y="914400"/>
            <a:ext cx="533400" cy="685800"/>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3733801" y="1917700"/>
            <a:ext cx="911467" cy="368300"/>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7620001" y="2743138"/>
            <a:ext cx="1162051" cy="436562"/>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6761227" y="3505202"/>
            <a:ext cx="477711" cy="479425"/>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457202" y="5029200"/>
            <a:ext cx="1414145" cy="609600"/>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3886202" y="938214"/>
            <a:ext cx="687260" cy="661987"/>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6356861" y="4114736"/>
            <a:ext cx="1110767" cy="582612"/>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7924801" y="1828738"/>
            <a:ext cx="592011" cy="741362"/>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2286001" y="1904938"/>
            <a:ext cx="1009651" cy="741362"/>
          </a:xfrm>
          <a:prstGeom prst="rect">
            <a:avLst/>
          </a:prstGeom>
          <a:blipFill>
            <a:blip r:embed="rId25" cstate="print"/>
            <a:stretch>
              <a:fillRect/>
            </a:stretch>
          </a:blipFill>
        </p:spPr>
        <p:txBody>
          <a:bodyPr wrap="square" lIns="0" tIns="0" rIns="0" bIns="0" rtlCol="0"/>
          <a:lstStyle/>
          <a:p>
            <a:endParaRPr/>
          </a:p>
        </p:txBody>
      </p:sp>
      <p:sp>
        <p:nvSpPr>
          <p:cNvPr id="27" name="object 27"/>
          <p:cNvSpPr/>
          <p:nvPr/>
        </p:nvSpPr>
        <p:spPr>
          <a:xfrm>
            <a:off x="2209800" y="5029200"/>
            <a:ext cx="990600" cy="685800"/>
          </a:xfrm>
          <a:prstGeom prst="rect">
            <a:avLst/>
          </a:prstGeom>
          <a:blipFill>
            <a:blip r:embed="rId26" cstate="print"/>
            <a:stretch>
              <a:fillRect/>
            </a:stretch>
          </a:blipFill>
        </p:spPr>
        <p:txBody>
          <a:bodyPr wrap="square" lIns="0" tIns="0" rIns="0" bIns="0" rtlCol="0"/>
          <a:lstStyle/>
          <a:p>
            <a:endParaRPr/>
          </a:p>
        </p:txBody>
      </p:sp>
      <p:sp>
        <p:nvSpPr>
          <p:cNvPr id="28" name="object 28"/>
          <p:cNvSpPr/>
          <p:nvPr/>
        </p:nvSpPr>
        <p:spPr>
          <a:xfrm>
            <a:off x="7772400" y="4953000"/>
            <a:ext cx="533400" cy="677862"/>
          </a:xfrm>
          <a:prstGeom prst="rect">
            <a:avLst/>
          </a:prstGeom>
          <a:blipFill>
            <a:blip r:embed="rId27" cstate="print"/>
            <a:stretch>
              <a:fillRect/>
            </a:stretch>
          </a:blipFill>
        </p:spPr>
        <p:txBody>
          <a:bodyPr wrap="square" lIns="0" tIns="0" rIns="0" bIns="0" rtlCol="0"/>
          <a:lstStyle/>
          <a:p>
            <a:endParaRPr/>
          </a:p>
        </p:txBody>
      </p:sp>
      <p:sp>
        <p:nvSpPr>
          <p:cNvPr id="29" name="object 29"/>
          <p:cNvSpPr/>
          <p:nvPr/>
        </p:nvSpPr>
        <p:spPr>
          <a:xfrm>
            <a:off x="7696200" y="5791202"/>
            <a:ext cx="1295400" cy="547687"/>
          </a:xfrm>
          <a:prstGeom prst="rect">
            <a:avLst/>
          </a:prstGeom>
          <a:blipFill>
            <a:blip r:embed="rId28" cstate="print"/>
            <a:stretch>
              <a:fillRect/>
            </a:stretch>
          </a:blipFill>
        </p:spPr>
        <p:txBody>
          <a:bodyPr wrap="square" lIns="0" tIns="0" rIns="0" bIns="0" rtlCol="0"/>
          <a:lstStyle/>
          <a:p>
            <a:endParaRPr/>
          </a:p>
        </p:txBody>
      </p:sp>
      <p:sp>
        <p:nvSpPr>
          <p:cNvPr id="30" name="object 30"/>
          <p:cNvSpPr/>
          <p:nvPr/>
        </p:nvSpPr>
        <p:spPr>
          <a:xfrm>
            <a:off x="6705602" y="5867400"/>
            <a:ext cx="797167" cy="469900"/>
          </a:xfrm>
          <a:prstGeom prst="rect">
            <a:avLst/>
          </a:prstGeom>
          <a:blipFill>
            <a:blip r:embed="rId29" cstate="print"/>
            <a:stretch>
              <a:fillRect/>
            </a:stretch>
          </a:blipFill>
        </p:spPr>
        <p:txBody>
          <a:bodyPr wrap="square" lIns="0" tIns="0" rIns="0" bIns="0" rtlCol="0"/>
          <a:lstStyle/>
          <a:p>
            <a:endParaRPr/>
          </a:p>
        </p:txBody>
      </p:sp>
      <p:sp>
        <p:nvSpPr>
          <p:cNvPr id="31" name="object 31"/>
          <p:cNvSpPr/>
          <p:nvPr/>
        </p:nvSpPr>
        <p:spPr>
          <a:xfrm>
            <a:off x="5562602" y="5791200"/>
            <a:ext cx="858711" cy="527050"/>
          </a:xfrm>
          <a:prstGeom prst="rect">
            <a:avLst/>
          </a:prstGeom>
          <a:blipFill>
            <a:blip r:embed="rId30" cstate="print"/>
            <a:stretch>
              <a:fillRect/>
            </a:stretch>
          </a:blipFill>
        </p:spPr>
        <p:txBody>
          <a:bodyPr wrap="square" lIns="0" tIns="0" rIns="0" bIns="0" rtlCol="0"/>
          <a:lstStyle/>
          <a:p>
            <a:endParaRPr/>
          </a:p>
        </p:txBody>
      </p:sp>
      <p:sp>
        <p:nvSpPr>
          <p:cNvPr id="32" name="object 32"/>
          <p:cNvSpPr/>
          <p:nvPr/>
        </p:nvSpPr>
        <p:spPr>
          <a:xfrm>
            <a:off x="7696200" y="914400"/>
            <a:ext cx="1066800" cy="685800"/>
          </a:xfrm>
          <a:prstGeom prst="rect">
            <a:avLst/>
          </a:prstGeom>
          <a:blipFill>
            <a:blip r:embed="rId31" cstate="print"/>
            <a:stretch>
              <a:fillRect/>
            </a:stretch>
          </a:blipFill>
        </p:spPr>
        <p:txBody>
          <a:bodyPr wrap="square" lIns="0" tIns="0" rIns="0" bIns="0" rtlCol="0"/>
          <a:lstStyle/>
          <a:p>
            <a:endParaRPr/>
          </a:p>
        </p:txBody>
      </p:sp>
      <p:sp>
        <p:nvSpPr>
          <p:cNvPr id="33" name="object 33"/>
          <p:cNvSpPr/>
          <p:nvPr/>
        </p:nvSpPr>
        <p:spPr>
          <a:xfrm>
            <a:off x="7772400" y="4191000"/>
            <a:ext cx="685800" cy="609600"/>
          </a:xfrm>
          <a:prstGeom prst="rect">
            <a:avLst/>
          </a:prstGeom>
          <a:blipFill>
            <a:blip r:embed="rId32" cstate="print"/>
            <a:stretch>
              <a:fillRect/>
            </a:stretch>
          </a:blipFill>
        </p:spPr>
        <p:txBody>
          <a:bodyPr wrap="square" lIns="0" tIns="0" rIns="0" bIns="0" rtlCol="0"/>
          <a:lstStyle/>
          <a:p>
            <a:endParaRPr/>
          </a:p>
        </p:txBody>
      </p:sp>
      <p:sp>
        <p:nvSpPr>
          <p:cNvPr id="34" name="object 34"/>
          <p:cNvSpPr/>
          <p:nvPr/>
        </p:nvSpPr>
        <p:spPr>
          <a:xfrm>
            <a:off x="4193351" y="5893111"/>
            <a:ext cx="1152092" cy="363053"/>
          </a:xfrm>
          <a:prstGeom prst="rect">
            <a:avLst/>
          </a:prstGeom>
          <a:blipFill>
            <a:blip r:embed="rId33" cstate="print"/>
            <a:stretch>
              <a:fillRect/>
            </a:stretch>
          </a:blipFill>
        </p:spPr>
        <p:txBody>
          <a:bodyPr wrap="square" lIns="0" tIns="0" rIns="0" bIns="0" rtlCol="0"/>
          <a:lstStyle/>
          <a:p>
            <a:endParaRPr/>
          </a:p>
        </p:txBody>
      </p:sp>
      <p:sp>
        <p:nvSpPr>
          <p:cNvPr id="35" name="object 35"/>
          <p:cNvSpPr/>
          <p:nvPr/>
        </p:nvSpPr>
        <p:spPr>
          <a:xfrm>
            <a:off x="5257800" y="4953000"/>
            <a:ext cx="1066800" cy="609600"/>
          </a:xfrm>
          <a:prstGeom prst="rect">
            <a:avLst/>
          </a:prstGeom>
          <a:blipFill>
            <a:blip r:embed="rId34" cstate="print"/>
            <a:stretch>
              <a:fillRect/>
            </a:stretch>
          </a:blipFill>
        </p:spPr>
        <p:txBody>
          <a:bodyPr wrap="square" lIns="0" tIns="0" rIns="0" bIns="0" rtlCol="0"/>
          <a:lstStyle/>
          <a:p>
            <a:endParaRPr/>
          </a:p>
        </p:txBody>
      </p:sp>
      <p:sp>
        <p:nvSpPr>
          <p:cNvPr id="36" name="object 36"/>
          <p:cNvSpPr/>
          <p:nvPr/>
        </p:nvSpPr>
        <p:spPr>
          <a:xfrm>
            <a:off x="6574964" y="4868409"/>
            <a:ext cx="917997" cy="766762"/>
          </a:xfrm>
          <a:prstGeom prst="rect">
            <a:avLst/>
          </a:prstGeom>
          <a:blipFill>
            <a:blip r:embed="rId35" cstate="print"/>
            <a:stretch>
              <a:fillRect/>
            </a:stretch>
          </a:blipFill>
        </p:spPr>
        <p:txBody>
          <a:bodyPr wrap="square" lIns="0" tIns="0" rIns="0" bIns="0" rtlCol="0"/>
          <a:lstStyle/>
          <a:p>
            <a:endParaRPr/>
          </a:p>
        </p:txBody>
      </p:sp>
      <p:sp>
        <p:nvSpPr>
          <p:cNvPr id="37" name="object 37"/>
          <p:cNvSpPr/>
          <p:nvPr/>
        </p:nvSpPr>
        <p:spPr>
          <a:xfrm>
            <a:off x="0" y="6477000"/>
            <a:ext cx="9144000" cy="381000"/>
          </a:xfrm>
          <a:custGeom>
            <a:avLst/>
            <a:gdLst/>
            <a:ahLst/>
            <a:cxnLst/>
            <a:rect l="l" t="t" r="r" b="b"/>
            <a:pathLst>
              <a:path w="9144000" h="381000">
                <a:moveTo>
                  <a:pt x="0" y="381000"/>
                </a:moveTo>
                <a:lnTo>
                  <a:pt x="9144000" y="381000"/>
                </a:lnTo>
                <a:lnTo>
                  <a:pt x="9144000" y="0"/>
                </a:lnTo>
                <a:lnTo>
                  <a:pt x="0" y="0"/>
                </a:lnTo>
                <a:lnTo>
                  <a:pt x="0" y="381000"/>
                </a:lnTo>
                <a:close/>
              </a:path>
            </a:pathLst>
          </a:custGeom>
          <a:solidFill>
            <a:srgbClr val="FF0000"/>
          </a:solidFill>
        </p:spPr>
        <p:txBody>
          <a:bodyPr wrap="square" lIns="0" tIns="0" rIns="0" bIns="0" rtlCol="0"/>
          <a:lstStyle/>
          <a:p>
            <a:endParaRPr/>
          </a:p>
        </p:txBody>
      </p:sp>
      <p:sp>
        <p:nvSpPr>
          <p:cNvPr id="38" name="object 38"/>
          <p:cNvSpPr/>
          <p:nvPr/>
        </p:nvSpPr>
        <p:spPr>
          <a:xfrm>
            <a:off x="4953000" y="2819402"/>
            <a:ext cx="1066800" cy="473075"/>
          </a:xfrm>
          <a:prstGeom prst="rect">
            <a:avLst/>
          </a:prstGeom>
          <a:blipFill>
            <a:blip r:embed="rId36" cstate="print"/>
            <a:stretch>
              <a:fillRect/>
            </a:stretch>
          </a:blipFill>
        </p:spPr>
        <p:txBody>
          <a:bodyPr wrap="square" lIns="0" tIns="0" rIns="0" bIns="0" rtlCol="0"/>
          <a:lstStyle/>
          <a:p>
            <a:endParaRPr/>
          </a:p>
        </p:txBody>
      </p:sp>
      <p:sp>
        <p:nvSpPr>
          <p:cNvPr id="39" name="object 39"/>
          <p:cNvSpPr/>
          <p:nvPr/>
        </p:nvSpPr>
        <p:spPr>
          <a:xfrm>
            <a:off x="403780" y="4427539"/>
            <a:ext cx="1715661" cy="428654"/>
          </a:xfrm>
          <a:prstGeom prst="rect">
            <a:avLst/>
          </a:prstGeom>
          <a:blipFill>
            <a:blip r:embed="rId37" cstate="print"/>
            <a:stretch>
              <a:fillRect/>
            </a:stretch>
          </a:blipFill>
        </p:spPr>
        <p:txBody>
          <a:bodyPr wrap="square" lIns="0" tIns="0" rIns="0" bIns="0" rtlCol="0"/>
          <a:lstStyle/>
          <a:p>
            <a:endParaRPr/>
          </a:p>
        </p:txBody>
      </p:sp>
      <p:sp>
        <p:nvSpPr>
          <p:cNvPr id="40" name="object 40"/>
          <p:cNvSpPr/>
          <p:nvPr/>
        </p:nvSpPr>
        <p:spPr>
          <a:xfrm>
            <a:off x="609602" y="3276536"/>
            <a:ext cx="1011495" cy="834219"/>
          </a:xfrm>
          <a:prstGeom prst="rect">
            <a:avLst/>
          </a:prstGeom>
          <a:blipFill>
            <a:blip r:embed="rId38" cstate="print"/>
            <a:stretch>
              <a:fillRect/>
            </a:stretch>
          </a:blipFill>
        </p:spPr>
        <p:txBody>
          <a:bodyPr wrap="square" lIns="0" tIns="0" rIns="0" bIns="0" rtlCol="0"/>
          <a:lstStyle/>
          <a:p>
            <a:endParaRPr/>
          </a:p>
        </p:txBody>
      </p:sp>
      <p:sp>
        <p:nvSpPr>
          <p:cNvPr id="41" name="object 41"/>
          <p:cNvSpPr/>
          <p:nvPr/>
        </p:nvSpPr>
        <p:spPr>
          <a:xfrm>
            <a:off x="3549618" y="5215334"/>
            <a:ext cx="1460153" cy="333375"/>
          </a:xfrm>
          <a:prstGeom prst="rect">
            <a:avLst/>
          </a:prstGeom>
          <a:blipFill>
            <a:blip r:embed="rId39" cstate="print"/>
            <a:stretch>
              <a:fillRect/>
            </a:stretch>
          </a:blipFill>
        </p:spPr>
        <p:txBody>
          <a:bodyPr wrap="square" lIns="0" tIns="0" rIns="0" bIns="0" rtlCol="0"/>
          <a:lstStyle/>
          <a:p>
            <a:endParaRPr/>
          </a:p>
        </p:txBody>
      </p:sp>
      <p:sp>
        <p:nvSpPr>
          <p:cNvPr id="42" name="object 42"/>
          <p:cNvSpPr/>
          <p:nvPr/>
        </p:nvSpPr>
        <p:spPr>
          <a:xfrm>
            <a:off x="533400" y="5867402"/>
            <a:ext cx="1447800" cy="446087"/>
          </a:xfrm>
          <a:prstGeom prst="rect">
            <a:avLst/>
          </a:prstGeom>
          <a:blipFill>
            <a:blip r:embed="rId40" cstate="print"/>
            <a:stretch>
              <a:fillRect/>
            </a:stretch>
          </a:blipFill>
        </p:spPr>
        <p:txBody>
          <a:bodyPr wrap="square" lIns="0" tIns="0" rIns="0" bIns="0" rtlCol="0"/>
          <a:lstStyle/>
          <a:p>
            <a:endParaRPr/>
          </a:p>
        </p:txBody>
      </p:sp>
      <p:sp>
        <p:nvSpPr>
          <p:cNvPr id="43" name="object 43"/>
          <p:cNvSpPr/>
          <p:nvPr/>
        </p:nvSpPr>
        <p:spPr>
          <a:xfrm>
            <a:off x="1981200" y="1120850"/>
            <a:ext cx="1663920" cy="611187"/>
          </a:xfrm>
          <a:prstGeom prst="rect">
            <a:avLst/>
          </a:prstGeom>
          <a:blipFill>
            <a:blip r:embed="rId41" cstate="print"/>
            <a:stretch>
              <a:fillRect/>
            </a:stretch>
          </a:blipFill>
        </p:spPr>
        <p:txBody>
          <a:bodyPr wrap="square" lIns="0" tIns="0" rIns="0" bIns="0" rtlCol="0"/>
          <a:lstStyle/>
          <a:p>
            <a:endParaRPr/>
          </a:p>
        </p:txBody>
      </p:sp>
      <p:sp>
        <p:nvSpPr>
          <p:cNvPr id="44" name="object 44"/>
          <p:cNvSpPr/>
          <p:nvPr/>
        </p:nvSpPr>
        <p:spPr>
          <a:xfrm>
            <a:off x="2362200" y="4125914"/>
            <a:ext cx="1066800" cy="827087"/>
          </a:xfrm>
          <a:prstGeom prst="rect">
            <a:avLst/>
          </a:prstGeom>
          <a:blipFill>
            <a:blip r:embed="rId42" cstate="print"/>
            <a:stretch>
              <a:fillRect/>
            </a:stretch>
          </a:blipFill>
        </p:spPr>
        <p:txBody>
          <a:bodyPr wrap="square" lIns="0" tIns="0" rIns="0" bIns="0" rtlCol="0"/>
          <a:lstStyle/>
          <a:p>
            <a:endParaRPr/>
          </a:p>
        </p:txBody>
      </p:sp>
      <p:sp>
        <p:nvSpPr>
          <p:cNvPr id="45" name="object 45"/>
          <p:cNvSpPr/>
          <p:nvPr/>
        </p:nvSpPr>
        <p:spPr>
          <a:xfrm>
            <a:off x="6174257" y="2005932"/>
            <a:ext cx="384811" cy="319405"/>
          </a:xfrm>
          <a:custGeom>
            <a:avLst/>
            <a:gdLst/>
            <a:ahLst/>
            <a:cxnLst/>
            <a:rect l="l" t="t" r="r" b="b"/>
            <a:pathLst>
              <a:path w="384809" h="319405">
                <a:moveTo>
                  <a:pt x="82557" y="5327"/>
                </a:moveTo>
                <a:lnTo>
                  <a:pt x="0" y="5327"/>
                </a:lnTo>
                <a:lnTo>
                  <a:pt x="0" y="318850"/>
                </a:lnTo>
                <a:lnTo>
                  <a:pt x="87372" y="318850"/>
                </a:lnTo>
                <a:lnTo>
                  <a:pt x="87372" y="136859"/>
                </a:lnTo>
                <a:lnTo>
                  <a:pt x="87873" y="121475"/>
                </a:lnTo>
                <a:lnTo>
                  <a:pt x="94394" y="81621"/>
                </a:lnTo>
                <a:lnTo>
                  <a:pt x="122084" y="67138"/>
                </a:lnTo>
                <a:lnTo>
                  <a:pt x="382918" y="67138"/>
                </a:lnTo>
                <a:lnTo>
                  <a:pt x="382499" y="62343"/>
                </a:lnTo>
                <a:lnTo>
                  <a:pt x="380292" y="50459"/>
                </a:lnTo>
                <a:lnTo>
                  <a:pt x="379758" y="48660"/>
                </a:lnTo>
                <a:lnTo>
                  <a:pt x="82557" y="48660"/>
                </a:lnTo>
                <a:lnTo>
                  <a:pt x="82557" y="5327"/>
                </a:lnTo>
                <a:close/>
              </a:path>
              <a:path w="384809" h="319405">
                <a:moveTo>
                  <a:pt x="269645" y="67138"/>
                </a:moveTo>
                <a:lnTo>
                  <a:pt x="122084" y="67138"/>
                </a:lnTo>
                <a:lnTo>
                  <a:pt x="130006" y="68036"/>
                </a:lnTo>
                <a:lnTo>
                  <a:pt x="136128" y="69736"/>
                </a:lnTo>
                <a:lnTo>
                  <a:pt x="148443" y="107894"/>
                </a:lnTo>
                <a:lnTo>
                  <a:pt x="148865" y="120577"/>
                </a:lnTo>
                <a:lnTo>
                  <a:pt x="148865" y="318850"/>
                </a:lnTo>
                <a:lnTo>
                  <a:pt x="236240" y="318850"/>
                </a:lnTo>
                <a:lnTo>
                  <a:pt x="236274" y="120577"/>
                </a:lnTo>
                <a:lnTo>
                  <a:pt x="242461" y="81121"/>
                </a:lnTo>
                <a:lnTo>
                  <a:pt x="262220" y="68036"/>
                </a:lnTo>
                <a:lnTo>
                  <a:pt x="269645" y="67138"/>
                </a:lnTo>
                <a:close/>
              </a:path>
              <a:path w="384809" h="319405">
                <a:moveTo>
                  <a:pt x="382918" y="67138"/>
                </a:moveTo>
                <a:lnTo>
                  <a:pt x="269645" y="67138"/>
                </a:lnTo>
                <a:lnTo>
                  <a:pt x="277969" y="68036"/>
                </a:lnTo>
                <a:lnTo>
                  <a:pt x="284092" y="69736"/>
                </a:lnTo>
                <a:lnTo>
                  <a:pt x="297330" y="110488"/>
                </a:lnTo>
                <a:lnTo>
                  <a:pt x="297330" y="318850"/>
                </a:lnTo>
                <a:lnTo>
                  <a:pt x="384705" y="318850"/>
                </a:lnTo>
                <a:lnTo>
                  <a:pt x="384705" y="94308"/>
                </a:lnTo>
                <a:lnTo>
                  <a:pt x="383822" y="77625"/>
                </a:lnTo>
                <a:lnTo>
                  <a:pt x="382918" y="67138"/>
                </a:lnTo>
                <a:close/>
              </a:path>
              <a:path w="384809" h="319405">
                <a:moveTo>
                  <a:pt x="158496" y="0"/>
                </a:moveTo>
                <a:lnTo>
                  <a:pt x="118571" y="8810"/>
                </a:lnTo>
                <a:lnTo>
                  <a:pt x="89579" y="35972"/>
                </a:lnTo>
                <a:lnTo>
                  <a:pt x="82557" y="48660"/>
                </a:lnTo>
                <a:lnTo>
                  <a:pt x="226210" y="48660"/>
                </a:lnTo>
                <a:lnTo>
                  <a:pt x="203336" y="11884"/>
                </a:lnTo>
                <a:lnTo>
                  <a:pt x="158496" y="0"/>
                </a:lnTo>
                <a:close/>
              </a:path>
              <a:path w="384809" h="319405">
                <a:moveTo>
                  <a:pt x="302549" y="0"/>
                </a:moveTo>
                <a:lnTo>
                  <a:pt x="261320" y="8810"/>
                </a:lnTo>
                <a:lnTo>
                  <a:pt x="232731" y="35972"/>
                </a:lnTo>
                <a:lnTo>
                  <a:pt x="226210" y="48660"/>
                </a:lnTo>
                <a:lnTo>
                  <a:pt x="379758" y="48660"/>
                </a:lnTo>
                <a:lnTo>
                  <a:pt x="352204" y="11023"/>
                </a:lnTo>
                <a:lnTo>
                  <a:pt x="302549" y="0"/>
                </a:lnTo>
                <a:close/>
              </a:path>
            </a:pathLst>
          </a:custGeom>
          <a:solidFill>
            <a:srgbClr val="FF0D00"/>
          </a:solidFill>
        </p:spPr>
        <p:txBody>
          <a:bodyPr wrap="square" lIns="0" tIns="0" rIns="0" bIns="0" rtlCol="0"/>
          <a:lstStyle/>
          <a:p>
            <a:endParaRPr/>
          </a:p>
        </p:txBody>
      </p:sp>
      <p:sp>
        <p:nvSpPr>
          <p:cNvPr id="46" name="object 46"/>
          <p:cNvSpPr/>
          <p:nvPr/>
        </p:nvSpPr>
        <p:spPr>
          <a:xfrm>
            <a:off x="6174257" y="2005932"/>
            <a:ext cx="384811" cy="319405"/>
          </a:xfrm>
          <a:custGeom>
            <a:avLst/>
            <a:gdLst/>
            <a:ahLst/>
            <a:cxnLst/>
            <a:rect l="l" t="t" r="r" b="b"/>
            <a:pathLst>
              <a:path w="384809" h="319405">
                <a:moveTo>
                  <a:pt x="158496" y="0"/>
                </a:moveTo>
                <a:lnTo>
                  <a:pt x="203336" y="11884"/>
                </a:lnTo>
                <a:lnTo>
                  <a:pt x="226210" y="48660"/>
                </a:lnTo>
                <a:lnTo>
                  <a:pt x="232731" y="35972"/>
                </a:lnTo>
                <a:lnTo>
                  <a:pt x="261320" y="8810"/>
                </a:lnTo>
                <a:lnTo>
                  <a:pt x="302549" y="0"/>
                </a:lnTo>
                <a:lnTo>
                  <a:pt x="317497" y="532"/>
                </a:lnTo>
                <a:lnTo>
                  <a:pt x="360529" y="17088"/>
                </a:lnTo>
                <a:lnTo>
                  <a:pt x="380292" y="50459"/>
                </a:lnTo>
                <a:lnTo>
                  <a:pt x="384705" y="94308"/>
                </a:lnTo>
                <a:lnTo>
                  <a:pt x="384705" y="114483"/>
                </a:lnTo>
                <a:lnTo>
                  <a:pt x="384705" y="318850"/>
                </a:lnTo>
                <a:lnTo>
                  <a:pt x="297330" y="318850"/>
                </a:lnTo>
                <a:lnTo>
                  <a:pt x="297330" y="123274"/>
                </a:lnTo>
                <a:lnTo>
                  <a:pt x="297330" y="110488"/>
                </a:lnTo>
                <a:lnTo>
                  <a:pt x="289006" y="73232"/>
                </a:lnTo>
                <a:lnTo>
                  <a:pt x="269645" y="67138"/>
                </a:lnTo>
                <a:lnTo>
                  <a:pt x="262220" y="68036"/>
                </a:lnTo>
                <a:lnTo>
                  <a:pt x="237144" y="107894"/>
                </a:lnTo>
                <a:lnTo>
                  <a:pt x="236240" y="121077"/>
                </a:lnTo>
                <a:lnTo>
                  <a:pt x="236240" y="136859"/>
                </a:lnTo>
                <a:lnTo>
                  <a:pt x="236240" y="318850"/>
                </a:lnTo>
                <a:lnTo>
                  <a:pt x="148865" y="318850"/>
                </a:lnTo>
                <a:lnTo>
                  <a:pt x="148865" y="120577"/>
                </a:lnTo>
                <a:lnTo>
                  <a:pt x="148467" y="108389"/>
                </a:lnTo>
                <a:lnTo>
                  <a:pt x="136128" y="69736"/>
                </a:lnTo>
                <a:lnTo>
                  <a:pt x="122084" y="67138"/>
                </a:lnTo>
                <a:lnTo>
                  <a:pt x="114659" y="68036"/>
                </a:lnTo>
                <a:lnTo>
                  <a:pt x="89981" y="97403"/>
                </a:lnTo>
                <a:lnTo>
                  <a:pt x="87372" y="136859"/>
                </a:lnTo>
                <a:lnTo>
                  <a:pt x="87372" y="318850"/>
                </a:lnTo>
                <a:lnTo>
                  <a:pt x="0" y="318850"/>
                </a:lnTo>
                <a:lnTo>
                  <a:pt x="0" y="5327"/>
                </a:lnTo>
                <a:lnTo>
                  <a:pt x="82557" y="5327"/>
                </a:lnTo>
                <a:lnTo>
                  <a:pt x="82557" y="48660"/>
                </a:lnTo>
                <a:lnTo>
                  <a:pt x="89579" y="35972"/>
                </a:lnTo>
                <a:lnTo>
                  <a:pt x="118571" y="8810"/>
                </a:lnTo>
                <a:lnTo>
                  <a:pt x="144050" y="901"/>
                </a:lnTo>
                <a:lnTo>
                  <a:pt x="158496" y="0"/>
                </a:lnTo>
                <a:close/>
              </a:path>
            </a:pathLst>
          </a:custGeom>
          <a:ln w="3175">
            <a:solidFill>
              <a:srgbClr val="FF0D00"/>
            </a:solidFill>
          </a:ln>
        </p:spPr>
        <p:txBody>
          <a:bodyPr wrap="square" lIns="0" tIns="0" rIns="0" bIns="0" rtlCol="0"/>
          <a:lstStyle/>
          <a:p>
            <a:endParaRPr/>
          </a:p>
        </p:txBody>
      </p:sp>
      <p:sp>
        <p:nvSpPr>
          <p:cNvPr id="47" name="object 47"/>
          <p:cNvSpPr/>
          <p:nvPr/>
        </p:nvSpPr>
        <p:spPr>
          <a:xfrm>
            <a:off x="6595084" y="1875900"/>
            <a:ext cx="1025157" cy="564437"/>
          </a:xfrm>
          <a:prstGeom prst="rect">
            <a:avLst/>
          </a:prstGeom>
          <a:blipFill>
            <a:blip r:embed="rId43" cstate="print"/>
            <a:stretch>
              <a:fillRect/>
            </a:stretch>
          </a:blipFill>
        </p:spPr>
        <p:txBody>
          <a:bodyPr wrap="square" lIns="0" tIns="0" rIns="0" bIns="0" rtlCol="0"/>
          <a:lstStyle/>
          <a:p>
            <a:endParaRPr/>
          </a:p>
        </p:txBody>
      </p:sp>
      <p:sp>
        <p:nvSpPr>
          <p:cNvPr id="48" name="object 48"/>
          <p:cNvSpPr/>
          <p:nvPr/>
        </p:nvSpPr>
        <p:spPr>
          <a:xfrm>
            <a:off x="304800" y="1676336"/>
            <a:ext cx="1676400" cy="792162"/>
          </a:xfrm>
          <a:prstGeom prst="rect">
            <a:avLst/>
          </a:prstGeom>
          <a:blipFill>
            <a:blip r:embed="rId4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i3.googleusercontent.com/proxy/PcFAKsAhSDElAMoSwMANIqjlAPuMBoWj1QhhorupkKxJzVaPcJrf_opJKUN8FmpOB2ztmLA0p-Xet4IE_hA8Jl1w52rwryRpOyu0cNxMTy_OYAi7tCqEmPtW9cf1pioH_eJQWkVHF6Fv=s0-d-e1-ft#https://files.constantcontact.com/94f59319001/f61122c9-2ee2-49af-9ae9-a8903b219d74.jpg"/>
          <p:cNvPicPr>
            <a:picLocks noChangeAspect="1" noChangeArrowheads="1"/>
          </p:cNvPicPr>
          <p:nvPr/>
        </p:nvPicPr>
        <p:blipFill>
          <a:blip r:embed="rId2" cstate="print"/>
          <a:srcRect/>
          <a:stretch>
            <a:fillRect/>
          </a:stretch>
        </p:blipFill>
        <p:spPr bwMode="auto">
          <a:xfrm>
            <a:off x="2743200" y="914400"/>
            <a:ext cx="1066800" cy="1093605"/>
          </a:xfrm>
          <a:prstGeom prst="rect">
            <a:avLst/>
          </a:prstGeom>
          <a:noFill/>
        </p:spPr>
      </p:pic>
      <p:sp>
        <p:nvSpPr>
          <p:cNvPr id="6" name="Rectangle 5"/>
          <p:cNvSpPr/>
          <p:nvPr/>
        </p:nvSpPr>
        <p:spPr>
          <a:xfrm>
            <a:off x="2667000" y="2057400"/>
            <a:ext cx="2362200" cy="400110"/>
          </a:xfrm>
          <a:prstGeom prst="rect">
            <a:avLst/>
          </a:prstGeom>
        </p:spPr>
        <p:txBody>
          <a:bodyPr wrap="square">
            <a:spAutoFit/>
          </a:bodyPr>
          <a:lstStyle/>
          <a:p>
            <a:r>
              <a:rPr lang="en-US" sz="1000" b="1" dirty="0" smtClean="0"/>
              <a:t>﻿Jacob Bacall Chairman of the Board</a:t>
            </a:r>
            <a:endParaRPr lang="en-US" sz="1000" dirty="0" smtClean="0"/>
          </a:p>
          <a:p>
            <a:r>
              <a:rPr lang="en-US" sz="1000" b="1" dirty="0" smtClean="0"/>
              <a:t>Bacall Development, President</a:t>
            </a:r>
            <a:endParaRPr lang="en-US" sz="1000" dirty="0"/>
          </a:p>
        </p:txBody>
      </p:sp>
      <p:pic>
        <p:nvPicPr>
          <p:cNvPr id="1028" name="Picture 4" descr="https://ci3.googleusercontent.com/proxy/qBvztVa73Ca-cZ6HdRFQHlTOHuxS3DmTmiEUSEUdlDDwFDEQiwvNS4k0Bp8Fs600OyNTVYT2p0M6swDxXIGwnXs2yPtgdwU7DxIU0BtIeeUfgTU_gtnJTPwHppClQUxEPyKJgNlEriKN=s0-d-e1-ft#https://files.constantcontact.com/94f59319001/b00eda82-32fd-4c96-9dac-5f2a4dfd2d53.jpg"/>
          <p:cNvPicPr>
            <a:picLocks noChangeAspect="1" noChangeArrowheads="1"/>
          </p:cNvPicPr>
          <p:nvPr/>
        </p:nvPicPr>
        <p:blipFill>
          <a:blip r:embed="rId3" cstate="print"/>
          <a:srcRect/>
          <a:stretch>
            <a:fillRect/>
          </a:stretch>
        </p:blipFill>
        <p:spPr bwMode="auto">
          <a:xfrm>
            <a:off x="4876800" y="914400"/>
            <a:ext cx="842433" cy="1066800"/>
          </a:xfrm>
          <a:prstGeom prst="rect">
            <a:avLst/>
          </a:prstGeom>
          <a:noFill/>
        </p:spPr>
      </p:pic>
      <p:sp>
        <p:nvSpPr>
          <p:cNvPr id="8" name="Rectangle 7"/>
          <p:cNvSpPr/>
          <p:nvPr/>
        </p:nvSpPr>
        <p:spPr>
          <a:xfrm>
            <a:off x="4800600" y="2057400"/>
            <a:ext cx="2514600" cy="553998"/>
          </a:xfrm>
          <a:prstGeom prst="rect">
            <a:avLst/>
          </a:prstGeom>
        </p:spPr>
        <p:txBody>
          <a:bodyPr wrap="square">
            <a:spAutoFit/>
          </a:bodyPr>
          <a:lstStyle/>
          <a:p>
            <a:r>
              <a:rPr lang="en-US" sz="1000" b="1" dirty="0" err="1" smtClean="0"/>
              <a:t>Nabih</a:t>
            </a:r>
            <a:r>
              <a:rPr lang="en-US" sz="1000" b="1" dirty="0" smtClean="0"/>
              <a:t> </a:t>
            </a:r>
            <a:r>
              <a:rPr lang="en-US" sz="1000" b="1" dirty="0" err="1" smtClean="0"/>
              <a:t>Ayad</a:t>
            </a:r>
            <a:r>
              <a:rPr lang="en-US" sz="1000" b="1" dirty="0" smtClean="0"/>
              <a:t>, Vice Chairman of the Board</a:t>
            </a:r>
            <a:endParaRPr lang="en-US" sz="1000" dirty="0" smtClean="0"/>
          </a:p>
          <a:p>
            <a:r>
              <a:rPr lang="en-US" sz="1000" b="1" dirty="0" smtClean="0"/>
              <a:t>Founder of the Arab American Civil Rights League</a:t>
            </a:r>
            <a:endParaRPr lang="en-US" sz="1000" dirty="0"/>
          </a:p>
        </p:txBody>
      </p:sp>
      <p:pic>
        <p:nvPicPr>
          <p:cNvPr id="1030" name="Picture 6" descr="https://ci5.googleusercontent.com/proxy/rNuM4JI3YML9gLsxfEmzFT3PrC_NAJi0I8cm9kjaMq2k1h4OarUiAQMvOfi9R5Du5UegF2cItwyBoRFYUxddvv-xZRw4A2Dg65LjsUhoE2oaGV5o8wyv4GOb8ePBvQoO0hqrkPTVkad_=s0-d-e1-ft#https://files.constantcontact.com/94f59319001/16352737-29de-4f19-a82e-ea3865159c0b.jpg"/>
          <p:cNvPicPr>
            <a:picLocks noChangeAspect="1" noChangeArrowheads="1"/>
          </p:cNvPicPr>
          <p:nvPr/>
        </p:nvPicPr>
        <p:blipFill>
          <a:blip r:embed="rId4" cstate="print"/>
          <a:srcRect/>
          <a:stretch>
            <a:fillRect/>
          </a:stretch>
        </p:blipFill>
        <p:spPr bwMode="auto">
          <a:xfrm>
            <a:off x="609602" y="2743200"/>
            <a:ext cx="670508" cy="990600"/>
          </a:xfrm>
          <a:prstGeom prst="rect">
            <a:avLst/>
          </a:prstGeom>
          <a:noFill/>
        </p:spPr>
      </p:pic>
      <p:sp>
        <p:nvSpPr>
          <p:cNvPr id="10" name="Rectangle 9"/>
          <p:cNvSpPr/>
          <p:nvPr/>
        </p:nvSpPr>
        <p:spPr>
          <a:xfrm>
            <a:off x="457200" y="3733800"/>
            <a:ext cx="1752600" cy="553998"/>
          </a:xfrm>
          <a:prstGeom prst="rect">
            <a:avLst/>
          </a:prstGeom>
        </p:spPr>
        <p:txBody>
          <a:bodyPr wrap="square">
            <a:spAutoFit/>
          </a:bodyPr>
          <a:lstStyle/>
          <a:p>
            <a:r>
              <a:rPr lang="en-US" sz="1000" b="1" dirty="0" smtClean="0"/>
              <a:t>Dennis </a:t>
            </a:r>
            <a:r>
              <a:rPr lang="en-US" sz="1000" b="1" dirty="0" err="1" smtClean="0"/>
              <a:t>Mouras</a:t>
            </a:r>
            <a:r>
              <a:rPr lang="en-US" sz="1000" b="1" dirty="0" smtClean="0"/>
              <a:t>, Board Member</a:t>
            </a:r>
          </a:p>
          <a:p>
            <a:r>
              <a:rPr lang="en-US" sz="1000" b="1" dirty="0" smtClean="0"/>
              <a:t>CEO United Health Care</a:t>
            </a:r>
            <a:endParaRPr lang="en-US" sz="1000" b="1" dirty="0"/>
          </a:p>
        </p:txBody>
      </p:sp>
      <p:pic>
        <p:nvPicPr>
          <p:cNvPr id="1032" name="Picture 8" descr="https://ci3.googleusercontent.com/proxy/UPVa93QuAVLUiERyHwTXVwJEXBR_RwCkABmFJe_ZbQkb_5vB_em5MbqyQAdeA9m30Nf5_lyK_JO8Zo_ANiLdIaDXCKFXws8JBbC_v_PK99gDYi1kQ2nhdUdma6UPD2ZTAGcOhdcNxHTg=s0-d-e1-ft#https://files.constantcontact.com/94f59319001/859af808-27c4-4d40-b8cc-9c9bbe219ea0.jpg"/>
          <p:cNvPicPr>
            <a:picLocks noChangeAspect="1" noChangeArrowheads="1"/>
          </p:cNvPicPr>
          <p:nvPr/>
        </p:nvPicPr>
        <p:blipFill>
          <a:blip r:embed="rId5" cstate="print"/>
          <a:srcRect/>
          <a:stretch>
            <a:fillRect/>
          </a:stretch>
        </p:blipFill>
        <p:spPr bwMode="auto">
          <a:xfrm>
            <a:off x="1981200" y="2819402"/>
            <a:ext cx="762000" cy="827315"/>
          </a:xfrm>
          <a:prstGeom prst="rect">
            <a:avLst/>
          </a:prstGeom>
          <a:noFill/>
        </p:spPr>
      </p:pic>
      <p:sp>
        <p:nvSpPr>
          <p:cNvPr id="12" name="Rectangle 11"/>
          <p:cNvSpPr/>
          <p:nvPr/>
        </p:nvSpPr>
        <p:spPr>
          <a:xfrm>
            <a:off x="1905000" y="3733800"/>
            <a:ext cx="1600200" cy="553998"/>
          </a:xfrm>
          <a:prstGeom prst="rect">
            <a:avLst/>
          </a:prstGeom>
        </p:spPr>
        <p:txBody>
          <a:bodyPr wrap="square">
            <a:spAutoFit/>
          </a:bodyPr>
          <a:lstStyle/>
          <a:p>
            <a:r>
              <a:rPr lang="en-US" sz="1000" b="1" dirty="0" smtClean="0"/>
              <a:t>Nader </a:t>
            </a:r>
            <a:r>
              <a:rPr lang="en-US" sz="1000" b="1" dirty="0" err="1" smtClean="0"/>
              <a:t>Fakhouri</a:t>
            </a:r>
            <a:r>
              <a:rPr lang="en-US" sz="1000" b="1" dirty="0" smtClean="0"/>
              <a:t>, Board Member</a:t>
            </a:r>
            <a:endParaRPr lang="en-US" sz="1000" dirty="0" smtClean="0"/>
          </a:p>
          <a:p>
            <a:r>
              <a:rPr lang="en-US" sz="1000" b="1" dirty="0" smtClean="0"/>
              <a:t>CEO, C&amp;A Consulting</a:t>
            </a:r>
            <a:endParaRPr lang="en-US" sz="1000" dirty="0"/>
          </a:p>
        </p:txBody>
      </p:sp>
      <p:pic>
        <p:nvPicPr>
          <p:cNvPr id="1034" name="Picture 10" descr="https://ci3.googleusercontent.com/proxy/0WMnkfUhgz_tEKa4zgHwPr5AMt0zsY6uGewF3jMFH-H_dRlUqpQgJ_l482rdK1ZEozaVMIprDMXo2QgMP8UXviPDZaozq4seU45Y2Pws4yd7c7dq7OIMbadjXw0igizjVx-j-c_PIZAj=s0-d-e1-ft#https://files.constantcontact.com/94f59319001/aca20c5b-7183-4738-88fb-3a715104e5ee.png"/>
          <p:cNvPicPr>
            <a:picLocks noChangeAspect="1" noChangeArrowheads="1"/>
          </p:cNvPicPr>
          <p:nvPr/>
        </p:nvPicPr>
        <p:blipFill>
          <a:blip r:embed="rId6" cstate="print"/>
          <a:srcRect/>
          <a:stretch>
            <a:fillRect/>
          </a:stretch>
        </p:blipFill>
        <p:spPr bwMode="auto">
          <a:xfrm>
            <a:off x="3352800" y="2743200"/>
            <a:ext cx="704544" cy="990600"/>
          </a:xfrm>
          <a:prstGeom prst="rect">
            <a:avLst/>
          </a:prstGeom>
          <a:noFill/>
        </p:spPr>
      </p:pic>
      <p:sp>
        <p:nvSpPr>
          <p:cNvPr id="14" name="Rectangle 13"/>
          <p:cNvSpPr/>
          <p:nvPr/>
        </p:nvSpPr>
        <p:spPr>
          <a:xfrm>
            <a:off x="3276600" y="3733800"/>
            <a:ext cx="1752600" cy="707886"/>
          </a:xfrm>
          <a:prstGeom prst="rect">
            <a:avLst/>
          </a:prstGeom>
        </p:spPr>
        <p:txBody>
          <a:bodyPr wrap="square">
            <a:spAutoFit/>
          </a:bodyPr>
          <a:lstStyle/>
          <a:p>
            <a:r>
              <a:rPr lang="en-US" sz="1000" b="1" dirty="0" smtClean="0"/>
              <a:t>Fay </a:t>
            </a:r>
            <a:r>
              <a:rPr lang="en-US" sz="1000" b="1" dirty="0" err="1" smtClean="0"/>
              <a:t>Beydoun</a:t>
            </a:r>
            <a:r>
              <a:rPr lang="en-US" sz="1000" b="1" dirty="0" smtClean="0"/>
              <a:t>, Board Member</a:t>
            </a:r>
            <a:endParaRPr lang="en-US" sz="1000" dirty="0" smtClean="0"/>
          </a:p>
          <a:p>
            <a:r>
              <a:rPr lang="en-US" sz="1000" b="1" dirty="0" smtClean="0"/>
              <a:t>Executive Director of American Arab Chamber of Commerce</a:t>
            </a:r>
            <a:endParaRPr lang="en-US" sz="1000" dirty="0"/>
          </a:p>
        </p:txBody>
      </p:sp>
      <p:pic>
        <p:nvPicPr>
          <p:cNvPr id="1036" name="Picture 12" descr="https://ci5.googleusercontent.com/proxy/3lhh1EzzmDovAyJmCLmGwRc_WiajXVOKSPyTsYOdoepYdQ8w13VDzUTX3YZy2DSKAIpo9YcZCevzFGKkdNfJ-yQIoRFP0-a8Hk4F39KmdMCyhHcfzDNbOqaLf5FC0lOMhyKk2YHJZeHu=s0-d-e1-ft#https://files.constantcontact.com/94f59319001/d5106f75-07fd-4434-965b-972836b422eb.jpg"/>
          <p:cNvPicPr>
            <a:picLocks noChangeAspect="1" noChangeArrowheads="1"/>
          </p:cNvPicPr>
          <p:nvPr/>
        </p:nvPicPr>
        <p:blipFill>
          <a:blip r:embed="rId7" cstate="print"/>
          <a:srcRect/>
          <a:stretch>
            <a:fillRect/>
          </a:stretch>
        </p:blipFill>
        <p:spPr bwMode="auto">
          <a:xfrm>
            <a:off x="5105400" y="2819400"/>
            <a:ext cx="838200" cy="838200"/>
          </a:xfrm>
          <a:prstGeom prst="rect">
            <a:avLst/>
          </a:prstGeom>
          <a:noFill/>
        </p:spPr>
      </p:pic>
      <p:sp>
        <p:nvSpPr>
          <p:cNvPr id="16" name="Rectangle 15"/>
          <p:cNvSpPr/>
          <p:nvPr/>
        </p:nvSpPr>
        <p:spPr>
          <a:xfrm>
            <a:off x="4953000" y="3733800"/>
            <a:ext cx="1600200" cy="707886"/>
          </a:xfrm>
          <a:prstGeom prst="rect">
            <a:avLst/>
          </a:prstGeom>
        </p:spPr>
        <p:txBody>
          <a:bodyPr wrap="square">
            <a:spAutoFit/>
          </a:bodyPr>
          <a:lstStyle/>
          <a:p>
            <a:r>
              <a:rPr lang="en-US" sz="1000" b="1" dirty="0" smtClean="0"/>
              <a:t>Donnell R. White Board Member Senior Vice President, Chief Diversity Officer Chemical Bank</a:t>
            </a:r>
            <a:endParaRPr lang="en-US" sz="1000" dirty="0"/>
          </a:p>
        </p:txBody>
      </p:sp>
      <p:pic>
        <p:nvPicPr>
          <p:cNvPr id="1038" name="Picture 14" descr="https://ci4.googleusercontent.com/proxy/TKZ_9cVPGYrWY9TjlaXGgWY-NyN2BEQ61ieMWz9ni08yffm18J0Y1tA1G75o1aGEFHVf1onT9-5YHFFZUJXx7ES5VmGLuT0Ql-eXOeP11lHOJ5qJE7NsoMGY0I0k4LAt4l2DdOLBBQsb=s0-d-e1-ft#https://files.constantcontact.com/94f59319001/d282d698-9409-4446-b246-347609045972.jpg"/>
          <p:cNvPicPr>
            <a:picLocks noChangeAspect="1" noChangeArrowheads="1"/>
          </p:cNvPicPr>
          <p:nvPr/>
        </p:nvPicPr>
        <p:blipFill>
          <a:blip r:embed="rId8" cstate="print"/>
          <a:srcRect/>
          <a:stretch>
            <a:fillRect/>
          </a:stretch>
        </p:blipFill>
        <p:spPr bwMode="auto">
          <a:xfrm>
            <a:off x="6705601" y="2743200"/>
            <a:ext cx="712395" cy="1066800"/>
          </a:xfrm>
          <a:prstGeom prst="rect">
            <a:avLst/>
          </a:prstGeom>
          <a:noFill/>
        </p:spPr>
      </p:pic>
      <p:sp>
        <p:nvSpPr>
          <p:cNvPr id="18" name="Rectangle 17"/>
          <p:cNvSpPr/>
          <p:nvPr/>
        </p:nvSpPr>
        <p:spPr>
          <a:xfrm>
            <a:off x="6553200" y="3657600"/>
            <a:ext cx="2209800" cy="707886"/>
          </a:xfrm>
          <a:prstGeom prst="rect">
            <a:avLst/>
          </a:prstGeom>
        </p:spPr>
        <p:txBody>
          <a:bodyPr wrap="square">
            <a:spAutoFit/>
          </a:bodyPr>
          <a:lstStyle/>
          <a:p>
            <a:r>
              <a:rPr lang="en-US" sz="1000" b="1" dirty="0" smtClean="0"/>
              <a:t/>
            </a:r>
            <a:br>
              <a:rPr lang="en-US" sz="1000" b="1" dirty="0" smtClean="0"/>
            </a:br>
            <a:r>
              <a:rPr lang="en-US" sz="1000" b="1" dirty="0" smtClean="0"/>
              <a:t>﻿Vickie Thomas, Board Member</a:t>
            </a:r>
            <a:endParaRPr lang="en-US" sz="1000" dirty="0" smtClean="0"/>
          </a:p>
          <a:p>
            <a:r>
              <a:rPr lang="en-US" sz="1000" b="1" dirty="0" smtClean="0"/>
              <a:t>City Beat Reporter, WWJ/</a:t>
            </a:r>
            <a:r>
              <a:rPr lang="en-US" sz="1000" b="1" dirty="0" err="1" smtClean="0"/>
              <a:t>Entercom</a:t>
            </a:r>
            <a:r>
              <a:rPr lang="en-US" sz="1000" b="1" dirty="0" smtClean="0"/>
              <a:t> Radio</a:t>
            </a:r>
            <a:endParaRPr lang="en-US" sz="1000" dirty="0"/>
          </a:p>
        </p:txBody>
      </p:sp>
      <p:pic>
        <p:nvPicPr>
          <p:cNvPr id="1040" name="Picture 16" descr="https://ci3.googleusercontent.com/proxy/fBPyswCD3D7_DGUi53f4Hvi1U_s44ZnFDwXMfLZ1Lay6OP7OEdbzs7fazwWKmA2ig1JBAGvbd1g1NabcKSlO3IKVEqYCBnAbXaNyAhaiwbD-mq8p5DvW_IzILc5EbexoqZaQt1yhPreq=s0-d-e1-ft#https://files.constantcontact.com/94f59319001/c82dac42-fb33-46f6-893c-960251d1ad22.jpg"/>
          <p:cNvPicPr>
            <a:picLocks noChangeAspect="1" noChangeArrowheads="1"/>
          </p:cNvPicPr>
          <p:nvPr/>
        </p:nvPicPr>
        <p:blipFill>
          <a:blip r:embed="rId9" cstate="print"/>
          <a:srcRect/>
          <a:stretch>
            <a:fillRect/>
          </a:stretch>
        </p:blipFill>
        <p:spPr bwMode="auto">
          <a:xfrm>
            <a:off x="533402" y="4648203"/>
            <a:ext cx="763279" cy="1142999"/>
          </a:xfrm>
          <a:prstGeom prst="rect">
            <a:avLst/>
          </a:prstGeom>
          <a:noFill/>
        </p:spPr>
      </p:pic>
      <p:sp>
        <p:nvSpPr>
          <p:cNvPr id="20" name="Rectangle 19"/>
          <p:cNvSpPr/>
          <p:nvPr/>
        </p:nvSpPr>
        <p:spPr>
          <a:xfrm>
            <a:off x="304800" y="5791200"/>
            <a:ext cx="1981200" cy="553998"/>
          </a:xfrm>
          <a:prstGeom prst="rect">
            <a:avLst/>
          </a:prstGeom>
        </p:spPr>
        <p:txBody>
          <a:bodyPr wrap="square">
            <a:spAutoFit/>
          </a:bodyPr>
          <a:lstStyle/>
          <a:p>
            <a:r>
              <a:rPr lang="en-US" sz="1000" b="1" dirty="0" smtClean="0"/>
              <a:t>Mark Kent Jones, Board Member</a:t>
            </a:r>
            <a:endParaRPr lang="en-US" sz="1000" dirty="0" smtClean="0"/>
          </a:p>
          <a:p>
            <a:r>
              <a:rPr lang="en-US" sz="1000" b="1" dirty="0" smtClean="0"/>
              <a:t>manager, Community Outreach, DTE Energy.</a:t>
            </a:r>
            <a:endParaRPr lang="en-US" sz="1000" dirty="0"/>
          </a:p>
        </p:txBody>
      </p:sp>
      <p:pic>
        <p:nvPicPr>
          <p:cNvPr id="1042" name="Picture 18" descr="https://ci3.googleusercontent.com/proxy/Xpwnxl3lxhCBMTwcyZEBrFaAtyxf431oX31HnfkOnV6HiBWsdLL2dSH5y0eYMc6zKZP0LzUHqDrnHvwMs3th8r-Sj3yDoP1uYHhUEcdvSrl4ZHxG7ydgpOi-Cpt7moFHBu-_iaxHsUCf=s0-d-e1-ft#https://files.constantcontact.com/94f59319001/e6affd43-4243-4209-a725-049cdc7e948e.jpg"/>
          <p:cNvPicPr>
            <a:picLocks noChangeAspect="1" noChangeArrowheads="1"/>
          </p:cNvPicPr>
          <p:nvPr/>
        </p:nvPicPr>
        <p:blipFill>
          <a:blip r:embed="rId10" cstate="print"/>
          <a:srcRect/>
          <a:stretch>
            <a:fillRect/>
          </a:stretch>
        </p:blipFill>
        <p:spPr bwMode="auto">
          <a:xfrm>
            <a:off x="2209800" y="4648200"/>
            <a:ext cx="1066799" cy="1066800"/>
          </a:xfrm>
          <a:prstGeom prst="rect">
            <a:avLst/>
          </a:prstGeom>
          <a:noFill/>
        </p:spPr>
      </p:pic>
      <p:sp>
        <p:nvSpPr>
          <p:cNvPr id="22" name="Rectangle 21"/>
          <p:cNvSpPr/>
          <p:nvPr/>
        </p:nvSpPr>
        <p:spPr>
          <a:xfrm>
            <a:off x="2209800" y="5715000"/>
            <a:ext cx="1752600" cy="677108"/>
          </a:xfrm>
          <a:prstGeom prst="rect">
            <a:avLst/>
          </a:prstGeom>
        </p:spPr>
        <p:txBody>
          <a:bodyPr wrap="square">
            <a:spAutoFit/>
          </a:bodyPr>
          <a:lstStyle/>
          <a:p>
            <a:r>
              <a:rPr lang="en-US" b="1" dirty="0" smtClean="0"/>
              <a:t>﻿</a:t>
            </a:r>
            <a:r>
              <a:rPr lang="en-US" sz="1000" b="1" dirty="0" err="1" smtClean="0"/>
              <a:t>Ziad</a:t>
            </a:r>
            <a:r>
              <a:rPr lang="en-US" sz="1000" b="1" dirty="0" smtClean="0"/>
              <a:t> </a:t>
            </a:r>
            <a:r>
              <a:rPr lang="en-US" sz="1000" b="1" dirty="0" err="1" smtClean="0"/>
              <a:t>Kassab</a:t>
            </a:r>
            <a:r>
              <a:rPr lang="en-US" sz="1000" b="1" dirty="0" smtClean="0"/>
              <a:t>, Board Member</a:t>
            </a:r>
            <a:endParaRPr lang="en-US" sz="1000" dirty="0" smtClean="0"/>
          </a:p>
          <a:p>
            <a:r>
              <a:rPr lang="en-US" sz="1000" b="1" dirty="0" smtClean="0"/>
              <a:t>﻿President of </a:t>
            </a:r>
            <a:r>
              <a:rPr lang="en-US" sz="1000" b="1" dirty="0" err="1" smtClean="0"/>
              <a:t>Dannys</a:t>
            </a:r>
            <a:r>
              <a:rPr lang="en-US" sz="1000" b="1" dirty="0" smtClean="0"/>
              <a:t> Home Health Care</a:t>
            </a:r>
            <a:endParaRPr lang="en-US" sz="1000" dirty="0"/>
          </a:p>
        </p:txBody>
      </p:sp>
      <p:pic>
        <p:nvPicPr>
          <p:cNvPr id="1044" name="Picture 20" descr="https://ci5.googleusercontent.com/proxy/2KA9EgLjSnqoAKquJoDjnE-tOh5iazY2u0VCQQr-QWwXG5B2qE24WJlFDI8RZgsxZlcDie9Gp9UUmLyq5UY26LUAgJUAl6hmuR3RmjMWyckYPT7OnTukCN1WoGZl9uecuCxRfza4T7OK=s0-d-e1-ft#https://files.constantcontact.com/94f59319001/7cca9095-b0bb-4a0d-9937-97e0521b5cdc.jpg"/>
          <p:cNvPicPr>
            <a:picLocks noChangeAspect="1" noChangeArrowheads="1"/>
          </p:cNvPicPr>
          <p:nvPr/>
        </p:nvPicPr>
        <p:blipFill>
          <a:blip r:embed="rId11" cstate="print"/>
          <a:srcRect/>
          <a:stretch>
            <a:fillRect/>
          </a:stretch>
        </p:blipFill>
        <p:spPr bwMode="auto">
          <a:xfrm>
            <a:off x="4038600" y="4572000"/>
            <a:ext cx="994592" cy="1049570"/>
          </a:xfrm>
          <a:prstGeom prst="rect">
            <a:avLst/>
          </a:prstGeom>
          <a:noFill/>
        </p:spPr>
      </p:pic>
      <p:sp>
        <p:nvSpPr>
          <p:cNvPr id="24" name="Rectangle 23"/>
          <p:cNvSpPr/>
          <p:nvPr/>
        </p:nvSpPr>
        <p:spPr>
          <a:xfrm>
            <a:off x="3810000" y="5791200"/>
            <a:ext cx="1676400" cy="553998"/>
          </a:xfrm>
          <a:prstGeom prst="rect">
            <a:avLst/>
          </a:prstGeom>
        </p:spPr>
        <p:txBody>
          <a:bodyPr wrap="square">
            <a:spAutoFit/>
          </a:bodyPr>
          <a:lstStyle/>
          <a:p>
            <a:r>
              <a:rPr lang="en-US" sz="1000" b="1" dirty="0" smtClean="0"/>
              <a:t>Dr. Basel AL-</a:t>
            </a:r>
            <a:r>
              <a:rPr lang="en-US" sz="1000" b="1" dirty="0" err="1" smtClean="0"/>
              <a:t>Jabari</a:t>
            </a:r>
            <a:r>
              <a:rPr lang="en-US" sz="1000" b="1" dirty="0" smtClean="0"/>
              <a:t>, Board Member Executive Director of IABTT</a:t>
            </a:r>
            <a:endParaRPr lang="en-US" sz="1000" dirty="0"/>
          </a:p>
        </p:txBody>
      </p:sp>
      <p:pic>
        <p:nvPicPr>
          <p:cNvPr id="1046" name="Picture 22" descr="https://ci5.googleusercontent.com/proxy/qXuWwS_fD08sn86WnFBCWtcsHbUJOojS2dhYJxZ7MJ7Y0EKqhTOMr7HpvI8kMAEzUjFcMv6tPy01vj90XX2ghh4u5BtOX87zFkLx5g342PvaFEjf-olO9_8ucKatkFa32uo-hfEy4zZU=s0-d-e1-ft#https://files.constantcontact.com/94f59319001/895b5196-cd16-48e7-a55e-23ca98798046.jpg"/>
          <p:cNvPicPr>
            <a:picLocks noChangeAspect="1" noChangeArrowheads="1"/>
          </p:cNvPicPr>
          <p:nvPr/>
        </p:nvPicPr>
        <p:blipFill>
          <a:blip r:embed="rId12" cstate="print"/>
          <a:stretch>
            <a:fillRect/>
          </a:stretch>
        </p:blipFill>
        <p:spPr bwMode="auto">
          <a:xfrm>
            <a:off x="5638800" y="4495800"/>
            <a:ext cx="914399" cy="1176312"/>
          </a:xfrm>
          <a:prstGeom prst="rect">
            <a:avLst/>
          </a:prstGeom>
          <a:noFill/>
        </p:spPr>
      </p:pic>
      <p:sp>
        <p:nvSpPr>
          <p:cNvPr id="26" name="Rectangle 25"/>
          <p:cNvSpPr/>
          <p:nvPr/>
        </p:nvSpPr>
        <p:spPr>
          <a:xfrm>
            <a:off x="5562600" y="5715000"/>
            <a:ext cx="2133600" cy="553998"/>
          </a:xfrm>
          <a:prstGeom prst="rect">
            <a:avLst/>
          </a:prstGeom>
        </p:spPr>
        <p:txBody>
          <a:bodyPr wrap="square">
            <a:spAutoFit/>
          </a:bodyPr>
          <a:lstStyle/>
          <a:p>
            <a:r>
              <a:rPr lang="en-US" sz="1000" b="1" i="1" dirty="0" err="1" smtClean="0"/>
              <a:t>Kamal</a:t>
            </a:r>
            <a:r>
              <a:rPr lang="en-US" sz="1000" b="1" i="1" dirty="0" smtClean="0"/>
              <a:t> </a:t>
            </a:r>
            <a:r>
              <a:rPr lang="en-US" sz="1000" b="1" i="1" dirty="0" err="1" smtClean="0"/>
              <a:t>Shohayeb</a:t>
            </a:r>
            <a:r>
              <a:rPr lang="en-US" sz="1000" b="1" i="1" dirty="0" smtClean="0"/>
              <a:t>, </a:t>
            </a:r>
            <a:r>
              <a:rPr lang="en-US" sz="1000" b="1" dirty="0" smtClean="0"/>
              <a:t>Board Member</a:t>
            </a:r>
            <a:endParaRPr lang="en-US" sz="1000" dirty="0" smtClean="0"/>
          </a:p>
          <a:p>
            <a:r>
              <a:rPr lang="en-US" sz="1000" b="1" i="1" dirty="0" smtClean="0"/>
              <a:t>Chairman and Founder</a:t>
            </a:r>
            <a:endParaRPr lang="en-US" sz="1000" dirty="0" smtClean="0"/>
          </a:p>
          <a:p>
            <a:r>
              <a:rPr lang="en-US" sz="1000" b="1" i="1" dirty="0" smtClean="0"/>
              <a:t>The Choice Group</a:t>
            </a:r>
            <a:endParaRPr lang="en-US" sz="1000" dirty="0"/>
          </a:p>
        </p:txBody>
      </p:sp>
      <p:sp>
        <p:nvSpPr>
          <p:cNvPr id="27" name="Rectangle 26"/>
          <p:cNvSpPr/>
          <p:nvPr/>
        </p:nvSpPr>
        <p:spPr>
          <a:xfrm>
            <a:off x="457200" y="2"/>
            <a:ext cx="8458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 TV &amp; Radio Advisory Board</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8194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alpha val="63136"/>
            </a:srgbClr>
          </a:solidFill>
        </p:spPr>
        <p:txBody>
          <a:bodyPr wrap="square" lIns="0" tIns="0" rIns="0" bIns="0" rtlCol="0"/>
          <a:lstStyle/>
          <a:p>
            <a:endParaRPr/>
          </a:p>
        </p:txBody>
      </p:sp>
      <p:sp>
        <p:nvSpPr>
          <p:cNvPr id="4" name="object 4"/>
          <p:cNvSpPr txBox="1">
            <a:spLocks noGrp="1"/>
          </p:cNvSpPr>
          <p:nvPr>
            <p:ph type="title"/>
          </p:nvPr>
        </p:nvSpPr>
        <p:spPr>
          <a:xfrm>
            <a:off x="1447803" y="1655472"/>
            <a:ext cx="7950327" cy="921406"/>
          </a:xfrm>
          <a:prstGeom prst="rect">
            <a:avLst/>
          </a:prstGeom>
        </p:spPr>
        <p:txBody>
          <a:bodyPr vert="horz" wrap="square" lIns="0" tIns="13335" rIns="0" bIns="0" rtlCol="0">
            <a:spAutoFit/>
          </a:bodyPr>
          <a:lstStyle/>
          <a:p>
            <a:pPr marL="12700">
              <a:lnSpc>
                <a:spcPct val="100000"/>
              </a:lnSpc>
              <a:spcBef>
                <a:spcPts val="105"/>
              </a:spcBef>
            </a:pPr>
            <a:r>
              <a:rPr sz="5900" b="1" dirty="0">
                <a:solidFill>
                  <a:srgbClr val="000000"/>
                </a:solidFill>
                <a:latin typeface="Trebuchet MS"/>
                <a:cs typeface="Trebuchet MS"/>
              </a:rPr>
              <a:t>YOUR COMMUNITY.</a:t>
            </a:r>
            <a:endParaRPr sz="5900" dirty="0">
              <a:latin typeface="Trebuchet MS"/>
              <a:cs typeface="Trebuchet MS"/>
            </a:endParaRPr>
          </a:p>
        </p:txBody>
      </p:sp>
      <p:sp>
        <p:nvSpPr>
          <p:cNvPr id="5" name="object 5"/>
          <p:cNvSpPr txBox="1"/>
          <p:nvPr/>
        </p:nvSpPr>
        <p:spPr>
          <a:xfrm>
            <a:off x="2286001" y="3027371"/>
            <a:ext cx="4823843" cy="1842171"/>
          </a:xfrm>
          <a:prstGeom prst="rect">
            <a:avLst/>
          </a:prstGeom>
        </p:spPr>
        <p:txBody>
          <a:bodyPr vert="horz" wrap="square" lIns="0" tIns="13335" rIns="0" bIns="0" rtlCol="0">
            <a:spAutoFit/>
          </a:bodyPr>
          <a:lstStyle/>
          <a:p>
            <a:pPr marL="12700" marR="5080" indent="92710">
              <a:lnSpc>
                <a:spcPct val="100000"/>
              </a:lnSpc>
              <a:spcBef>
                <a:spcPts val="105"/>
              </a:spcBef>
            </a:pPr>
            <a:r>
              <a:rPr sz="5900" b="1" dirty="0">
                <a:latin typeface="Trebuchet MS"/>
                <a:cs typeface="Trebuchet MS"/>
              </a:rPr>
              <a:t>YOUR VOICE.</a:t>
            </a:r>
            <a:endParaRPr lang="en-US" sz="5900" b="1" dirty="0">
              <a:latin typeface="Trebuchet MS"/>
              <a:cs typeface="Trebuchet MS"/>
            </a:endParaRPr>
          </a:p>
          <a:p>
            <a:pPr marL="12700" marR="5080" indent="92710">
              <a:lnSpc>
                <a:spcPct val="100000"/>
              </a:lnSpc>
              <a:spcBef>
                <a:spcPts val="105"/>
              </a:spcBef>
            </a:pPr>
            <a:r>
              <a:rPr sz="5900" b="1" dirty="0">
                <a:latin typeface="Trebuchet MS"/>
                <a:cs typeface="Trebuchet MS"/>
              </a:rPr>
              <a:t>  </a:t>
            </a:r>
            <a:r>
              <a:rPr sz="4000" b="1" dirty="0">
                <a:latin typeface="Trebuchet MS"/>
                <a:cs typeface="Trebuchet MS"/>
              </a:rPr>
              <a:t>YOUR GUIDE</a:t>
            </a:r>
            <a:r>
              <a:rPr sz="4000" b="1" spc="-420" dirty="0">
                <a:latin typeface="Trebuchet MS"/>
                <a:cs typeface="Trebuchet MS"/>
              </a:rPr>
              <a:t>.</a:t>
            </a:r>
            <a:endParaRPr sz="4000" dirty="0">
              <a:latin typeface="Trebuchet MS"/>
              <a:cs typeface="Trebuchet MS"/>
            </a:endParaRPr>
          </a:p>
        </p:txBody>
      </p:sp>
      <p:sp>
        <p:nvSpPr>
          <p:cNvPr id="6" name="object 6"/>
          <p:cNvSpPr/>
          <p:nvPr/>
        </p:nvSpPr>
        <p:spPr>
          <a:xfrm>
            <a:off x="0" y="457200"/>
            <a:ext cx="9144000" cy="533400"/>
          </a:xfrm>
          <a:custGeom>
            <a:avLst/>
            <a:gdLst/>
            <a:ahLst/>
            <a:cxnLst/>
            <a:rect l="l" t="t" r="r" b="b"/>
            <a:pathLst>
              <a:path w="9144000" h="533400">
                <a:moveTo>
                  <a:pt x="0" y="533400"/>
                </a:moveTo>
                <a:lnTo>
                  <a:pt x="9144000" y="533400"/>
                </a:lnTo>
                <a:lnTo>
                  <a:pt x="9144000" y="0"/>
                </a:lnTo>
                <a:lnTo>
                  <a:pt x="0" y="0"/>
                </a:lnTo>
                <a:lnTo>
                  <a:pt x="0" y="533400"/>
                </a:lnTo>
                <a:close/>
              </a:path>
            </a:pathLst>
          </a:custGeom>
          <a:solidFill>
            <a:srgbClr val="4F81BC"/>
          </a:solidFill>
        </p:spPr>
        <p:txBody>
          <a:bodyPr wrap="square" lIns="0" tIns="0" rIns="0" bIns="0" rtlCol="0"/>
          <a:lstStyle/>
          <a:p>
            <a:endParaRPr/>
          </a:p>
        </p:txBody>
      </p:sp>
      <p:sp>
        <p:nvSpPr>
          <p:cNvPr id="7" name="object 7"/>
          <p:cNvSpPr txBox="1"/>
          <p:nvPr/>
        </p:nvSpPr>
        <p:spPr>
          <a:xfrm>
            <a:off x="1447801" y="457200"/>
            <a:ext cx="9128659" cy="44307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latin typeface="Trebuchet MS"/>
                <a:cs typeface="Trebuchet MS"/>
              </a:rPr>
              <a:t>BUILDING BRIDGES OF UNDERSTANDING…</a:t>
            </a:r>
            <a:endParaRPr sz="2800" dirty="0">
              <a:latin typeface="Trebuchet MS"/>
              <a:cs typeface="Trebuchet MS"/>
            </a:endParaRPr>
          </a:p>
        </p:txBody>
      </p:sp>
      <p:sp>
        <p:nvSpPr>
          <p:cNvPr id="8" name="object 8"/>
          <p:cNvSpPr/>
          <p:nvPr/>
        </p:nvSpPr>
        <p:spPr>
          <a:xfrm>
            <a:off x="0" y="5715000"/>
            <a:ext cx="9144000" cy="462280"/>
          </a:xfrm>
          <a:custGeom>
            <a:avLst/>
            <a:gdLst/>
            <a:ahLst/>
            <a:cxnLst/>
            <a:rect l="l" t="t" r="r" b="b"/>
            <a:pathLst>
              <a:path w="9144000" h="462279">
                <a:moveTo>
                  <a:pt x="0" y="461962"/>
                </a:moveTo>
                <a:lnTo>
                  <a:pt x="9144000" y="461962"/>
                </a:lnTo>
                <a:lnTo>
                  <a:pt x="9144000" y="0"/>
                </a:lnTo>
                <a:lnTo>
                  <a:pt x="0" y="0"/>
                </a:lnTo>
                <a:lnTo>
                  <a:pt x="0" y="461962"/>
                </a:lnTo>
                <a:close/>
              </a:path>
            </a:pathLst>
          </a:custGeom>
          <a:solidFill>
            <a:srgbClr val="4F81BC"/>
          </a:solidFill>
        </p:spPr>
        <p:txBody>
          <a:bodyPr wrap="square" lIns="0" tIns="0" rIns="0" bIns="0" rtlCol="0"/>
          <a:lstStyle/>
          <a:p>
            <a:endParaRPr/>
          </a:p>
        </p:txBody>
      </p:sp>
      <p:sp>
        <p:nvSpPr>
          <p:cNvPr id="9" name="object 9"/>
          <p:cNvSpPr txBox="1"/>
          <p:nvPr/>
        </p:nvSpPr>
        <p:spPr>
          <a:xfrm>
            <a:off x="471232" y="5816620"/>
            <a:ext cx="9903461" cy="25904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Trebuchet MS"/>
                <a:cs typeface="Trebuchet MS"/>
              </a:rPr>
              <a:t>BETWEEN THE </a:t>
            </a:r>
            <a:r>
              <a:rPr lang="en-US" sz="1600" dirty="0">
                <a:solidFill>
                  <a:srgbClr val="FFFFFF"/>
                </a:solidFill>
                <a:latin typeface="Trebuchet MS"/>
                <a:cs typeface="Trebuchet MS"/>
              </a:rPr>
              <a:t>MIDDLE EASTERN</a:t>
            </a:r>
            <a:r>
              <a:rPr sz="1600" dirty="0">
                <a:solidFill>
                  <a:srgbClr val="FFFFFF"/>
                </a:solidFill>
                <a:latin typeface="Trebuchet MS"/>
                <a:cs typeface="Trebuchet MS"/>
              </a:rPr>
              <a:t> AMERICAN COMMUNITY &amp; THE COMMUNITY AT LARGE…</a:t>
            </a:r>
            <a:endParaRPr sz="16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90098CC-F9E5-42FF-B781-7A59C55C6C14}"/>
              </a:ext>
            </a:extLst>
          </p:cNvPr>
          <p:cNvSpPr>
            <a:spLocks noGrp="1"/>
          </p:cNvSpPr>
          <p:nvPr>
            <p:ph type="body" idx="1"/>
          </p:nvPr>
        </p:nvSpPr>
        <p:spPr>
          <a:xfrm>
            <a:off x="1174832" y="1600200"/>
            <a:ext cx="6946739" cy="3077766"/>
          </a:xfrm>
        </p:spPr>
        <p:txBody>
          <a:bodyPr/>
          <a:lstStyle/>
          <a:p>
            <a:pPr algn="ctr"/>
            <a:r>
              <a:rPr lang="en-US" sz="2000" dirty="0">
                <a:latin typeface="Browallia New" panose="020B0604020202020204" pitchFamily="34" charset="-34"/>
                <a:ea typeface="MS PGothic" panose="020B0600070205080204" pitchFamily="34" charset="-128"/>
                <a:cs typeface="Browallia New" panose="020B0604020202020204" pitchFamily="34" charset="-34"/>
              </a:rPr>
              <a:t>MEA TV (Middle Eastern American TV) was established in 1991 with a mission to build bridges of understanding between the Middle Eastern community living and working in the United States and the community at large.</a:t>
            </a:r>
          </a:p>
          <a:p>
            <a:pPr algn="ctr"/>
            <a:endParaRPr lang="en-US" sz="2000" dirty="0">
              <a:latin typeface="Browallia New" panose="020B0604020202020204" pitchFamily="34" charset="-34"/>
              <a:ea typeface="MS PGothic" panose="020B0600070205080204" pitchFamily="34" charset="-128"/>
              <a:cs typeface="Browallia New" panose="020B0604020202020204" pitchFamily="34" charset="-34"/>
            </a:endParaRPr>
          </a:p>
          <a:p>
            <a:pPr algn="ctr"/>
            <a:r>
              <a:rPr lang="en-US" sz="2000" dirty="0">
                <a:latin typeface="Browallia New" panose="020B0604020202020204" pitchFamily="34" charset="-34"/>
                <a:ea typeface="MS PGothic" panose="020B0600070205080204" pitchFamily="34" charset="-128"/>
                <a:cs typeface="Browallia New" panose="020B0604020202020204" pitchFamily="34" charset="-34"/>
              </a:rPr>
              <a:t>MEA TV features several diverse shows to cater to our mission including social and political talk shows, sports, interfaith, medical, entertainment, culture segments and live interactive shows that give our audience a chance to engage in the discussion of the various programs. </a:t>
            </a:r>
          </a:p>
          <a:p>
            <a:pPr algn="ctr"/>
            <a:endParaRPr lang="en-US" sz="2000" dirty="0">
              <a:latin typeface="Browallia New" panose="020B0604020202020204" pitchFamily="34" charset="-34"/>
              <a:ea typeface="MS PGothic" panose="020B0600070205080204" pitchFamily="34" charset="-128"/>
              <a:cs typeface="Browallia New" panose="020B0604020202020204" pitchFamily="34" charset="-34"/>
            </a:endParaRPr>
          </a:p>
          <a:p>
            <a:pPr algn="ctr"/>
            <a:r>
              <a:rPr lang="en-US" sz="2000" dirty="0">
                <a:latin typeface="Browallia New" panose="020B0604020202020204" pitchFamily="34" charset="-34"/>
                <a:ea typeface="MS PGothic" panose="020B0600070205080204" pitchFamily="34" charset="-128"/>
                <a:cs typeface="Browallia New" panose="020B0604020202020204" pitchFamily="34" charset="-34"/>
              </a:rPr>
              <a:t>MEA TV provides coverage over politics, community issues, and cultural events that highlight the success and accomplishments of the Middle Eastern Americans in the United States.</a:t>
            </a:r>
          </a:p>
        </p:txBody>
      </p:sp>
      <p:sp>
        <p:nvSpPr>
          <p:cNvPr id="2" name="Rectangle 1">
            <a:extLst>
              <a:ext uri="{FF2B5EF4-FFF2-40B4-BE49-F238E27FC236}">
                <a16:creationId xmlns:a16="http://schemas.microsoft.com/office/drawing/2014/main" xmlns="" id="{8DBAFA34-DFEF-44EE-BDBE-621F035BDFAF}"/>
              </a:ext>
            </a:extLst>
          </p:cNvPr>
          <p:cNvSpPr/>
          <p:nvPr/>
        </p:nvSpPr>
        <p:spPr>
          <a:xfrm>
            <a:off x="685800" y="228601"/>
            <a:ext cx="7924800" cy="68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pc="50" dirty="0">
                <a:ln w="0"/>
                <a:solidFill>
                  <a:schemeClr val="bg2"/>
                </a:solidFill>
                <a:effectLst>
                  <a:innerShdw blurRad="63500" dist="50800" dir="13500000">
                    <a:srgbClr val="000000">
                      <a:alpha val="50000"/>
                    </a:srgbClr>
                  </a:innerShdw>
                </a:effectLst>
              </a:rPr>
              <a:t>History</a:t>
            </a:r>
          </a:p>
        </p:txBody>
      </p:sp>
      <p:sp>
        <p:nvSpPr>
          <p:cNvPr id="4" name="Rectangle 3">
            <a:extLst>
              <a:ext uri="{FF2B5EF4-FFF2-40B4-BE49-F238E27FC236}">
                <a16:creationId xmlns:a16="http://schemas.microsoft.com/office/drawing/2014/main" xmlns="" id="{8EFADA38-A794-4AB9-8F57-7A885A86A2A5}"/>
              </a:ext>
            </a:extLst>
          </p:cNvPr>
          <p:cNvSpPr/>
          <p:nvPr/>
        </p:nvSpPr>
        <p:spPr>
          <a:xfrm>
            <a:off x="685800" y="5029200"/>
            <a:ext cx="7924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only Middle Eastern American media to cater to the community working</a:t>
            </a:r>
          </a:p>
          <a:p>
            <a:pPr algn="ctr"/>
            <a:r>
              <a:rPr lang="en-US" dirty="0">
                <a:solidFill>
                  <a:schemeClr val="bg1"/>
                </a:solidFill>
              </a:rPr>
              <a:t>And living in the United States of America. </a:t>
            </a:r>
          </a:p>
        </p:txBody>
      </p:sp>
    </p:spTree>
    <p:extLst>
      <p:ext uri="{BB962C8B-B14F-4D97-AF65-F5344CB8AC3E}">
        <p14:creationId xmlns:p14="http://schemas.microsoft.com/office/powerpoint/2010/main" xmlns="" val="74522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304800"/>
            <a:ext cx="8610600" cy="609600"/>
          </a:xfrm>
          <a:custGeom>
            <a:avLst/>
            <a:gdLst/>
            <a:ahLst/>
            <a:cxnLst/>
            <a:rect l="l" t="t" r="r" b="b"/>
            <a:pathLst>
              <a:path w="8610600" h="609600">
                <a:moveTo>
                  <a:pt x="0" y="609600"/>
                </a:moveTo>
                <a:lnTo>
                  <a:pt x="8610600" y="609600"/>
                </a:lnTo>
                <a:lnTo>
                  <a:pt x="8610600" y="0"/>
                </a:lnTo>
                <a:lnTo>
                  <a:pt x="0" y="0"/>
                </a:lnTo>
                <a:lnTo>
                  <a:pt x="0" y="60960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xfrm>
            <a:off x="2584957" y="284864"/>
            <a:ext cx="4773931" cy="705321"/>
          </a:xfrm>
          <a:prstGeom prst="rect">
            <a:avLst/>
          </a:prstGeom>
        </p:spPr>
        <p:txBody>
          <a:bodyPr vert="horz" wrap="square" lIns="0" tIns="12700" rIns="0" bIns="0" rtlCol="0">
            <a:spAutoFit/>
          </a:bodyPr>
          <a:lstStyle/>
          <a:p>
            <a:pPr marL="12700">
              <a:lnSpc>
                <a:spcPct val="100000"/>
              </a:lnSpc>
              <a:spcBef>
                <a:spcPts val="100"/>
              </a:spcBef>
            </a:pPr>
            <a:r>
              <a:rPr sz="4500" dirty="0">
                <a:latin typeface="Trebuchet MS"/>
                <a:cs typeface="Trebuchet MS"/>
              </a:rPr>
              <a:t>PROGRAMMING</a:t>
            </a:r>
          </a:p>
        </p:txBody>
      </p:sp>
      <p:sp>
        <p:nvSpPr>
          <p:cNvPr id="4" name="object 4"/>
          <p:cNvSpPr/>
          <p:nvPr/>
        </p:nvSpPr>
        <p:spPr>
          <a:xfrm>
            <a:off x="523875" y="1092200"/>
            <a:ext cx="1371600" cy="914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3875" y="2387600"/>
            <a:ext cx="1371600" cy="914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229475" y="4826000"/>
            <a:ext cx="1371600" cy="9144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200275" y="1092200"/>
            <a:ext cx="1371600" cy="9144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200275" y="2387600"/>
            <a:ext cx="1371600" cy="9144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200275" y="3683000"/>
            <a:ext cx="1371600" cy="9144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876675" y="2387600"/>
            <a:ext cx="1371600" cy="9144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876675" y="1092200"/>
            <a:ext cx="1371600" cy="9144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5553075" y="1092200"/>
            <a:ext cx="1371600" cy="9144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5553075" y="2387600"/>
            <a:ext cx="1371600" cy="9144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3876675" y="3683000"/>
            <a:ext cx="1371600" cy="91440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7229475" y="1092200"/>
            <a:ext cx="1371600" cy="91440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5553075" y="3683000"/>
            <a:ext cx="1371600" cy="91440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7153275" y="2387600"/>
            <a:ext cx="1371600" cy="914400"/>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7229475" y="3606800"/>
            <a:ext cx="1371600" cy="91440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523875" y="3683000"/>
            <a:ext cx="1371600" cy="914400"/>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523875" y="4978400"/>
            <a:ext cx="1371600" cy="914400"/>
          </a:xfrm>
          <a:prstGeom prst="rect">
            <a:avLst/>
          </a:prstGeom>
          <a:blipFill>
            <a:blip r:embed="rId18" cstate="print"/>
            <a:stretch>
              <a:fillRect/>
            </a:stretch>
          </a:blipFill>
        </p:spPr>
        <p:txBody>
          <a:bodyPr wrap="square" lIns="0" tIns="0" rIns="0" bIns="0" rtlCol="0"/>
          <a:lstStyle/>
          <a:p>
            <a:endParaRPr/>
          </a:p>
        </p:txBody>
      </p:sp>
      <p:sp>
        <p:nvSpPr>
          <p:cNvPr id="21" name="object 21"/>
          <p:cNvSpPr txBox="1"/>
          <p:nvPr/>
        </p:nvSpPr>
        <p:spPr>
          <a:xfrm>
            <a:off x="585622" y="2038935"/>
            <a:ext cx="1196340" cy="258404"/>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Current</a:t>
            </a:r>
            <a:r>
              <a:rPr sz="1600" spc="-60" dirty="0">
                <a:latin typeface="Calibri"/>
                <a:cs typeface="Calibri"/>
              </a:rPr>
              <a:t> </a:t>
            </a:r>
            <a:r>
              <a:rPr sz="1600" spc="-5" dirty="0">
                <a:latin typeface="Calibri"/>
                <a:cs typeface="Calibri"/>
              </a:rPr>
              <a:t>Issues</a:t>
            </a:r>
            <a:endParaRPr sz="1600">
              <a:latin typeface="Calibri"/>
              <a:cs typeface="Calibri"/>
            </a:endParaRPr>
          </a:p>
        </p:txBody>
      </p:sp>
      <p:sp>
        <p:nvSpPr>
          <p:cNvPr id="22" name="object 22"/>
          <p:cNvSpPr txBox="1"/>
          <p:nvPr/>
        </p:nvSpPr>
        <p:spPr>
          <a:xfrm>
            <a:off x="544169" y="3323591"/>
            <a:ext cx="1341120" cy="22890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Community</a:t>
            </a:r>
            <a:r>
              <a:rPr sz="1400" spc="-55" dirty="0">
                <a:latin typeface="Calibri"/>
                <a:cs typeface="Calibri"/>
              </a:rPr>
              <a:t> </a:t>
            </a:r>
            <a:r>
              <a:rPr sz="1400" spc="-5" dirty="0">
                <a:latin typeface="Calibri"/>
                <a:cs typeface="Calibri"/>
              </a:rPr>
              <a:t>Issues</a:t>
            </a:r>
            <a:endParaRPr sz="1400">
              <a:latin typeface="Calibri"/>
              <a:cs typeface="Calibri"/>
            </a:endParaRPr>
          </a:p>
        </p:txBody>
      </p:sp>
      <p:sp>
        <p:nvSpPr>
          <p:cNvPr id="23" name="object 23"/>
          <p:cNvSpPr txBox="1"/>
          <p:nvPr/>
        </p:nvSpPr>
        <p:spPr>
          <a:xfrm>
            <a:off x="791974" y="4619371"/>
            <a:ext cx="844551"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Bac</a:t>
            </a:r>
            <a:r>
              <a:rPr sz="1600" spc="-30" dirty="0">
                <a:latin typeface="Calibri"/>
                <a:cs typeface="Calibri"/>
              </a:rPr>
              <a:t>k</a:t>
            </a:r>
            <a:r>
              <a:rPr sz="1600" spc="-20" dirty="0">
                <a:latin typeface="Calibri"/>
                <a:cs typeface="Calibri"/>
              </a:rPr>
              <a:t>s</a:t>
            </a:r>
            <a:r>
              <a:rPr sz="1600" spc="-25" dirty="0">
                <a:latin typeface="Calibri"/>
                <a:cs typeface="Calibri"/>
              </a:rPr>
              <a:t>t</a:t>
            </a:r>
            <a:r>
              <a:rPr sz="1600" spc="-5" dirty="0">
                <a:latin typeface="Calibri"/>
                <a:cs typeface="Calibri"/>
              </a:rPr>
              <a:t>age</a:t>
            </a:r>
            <a:endParaRPr sz="1600">
              <a:latin typeface="Calibri"/>
              <a:cs typeface="Calibri"/>
            </a:endParaRPr>
          </a:p>
        </p:txBody>
      </p:sp>
      <p:sp>
        <p:nvSpPr>
          <p:cNvPr id="24" name="object 24"/>
          <p:cNvSpPr txBox="1"/>
          <p:nvPr/>
        </p:nvSpPr>
        <p:spPr>
          <a:xfrm>
            <a:off x="563067" y="5915050"/>
            <a:ext cx="1300480"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The</a:t>
            </a:r>
            <a:r>
              <a:rPr sz="1600" spc="-85" dirty="0">
                <a:latin typeface="Calibri"/>
                <a:cs typeface="Calibri"/>
              </a:rPr>
              <a:t> </a:t>
            </a:r>
            <a:r>
              <a:rPr sz="1600" spc="-15" dirty="0">
                <a:latin typeface="Calibri"/>
                <a:cs typeface="Calibri"/>
              </a:rPr>
              <a:t>Breakdown</a:t>
            </a:r>
            <a:endParaRPr sz="1600">
              <a:latin typeface="Calibri"/>
              <a:cs typeface="Calibri"/>
            </a:endParaRPr>
          </a:p>
        </p:txBody>
      </p:sp>
      <p:sp>
        <p:nvSpPr>
          <p:cNvPr id="25" name="object 25"/>
          <p:cNvSpPr txBox="1"/>
          <p:nvPr/>
        </p:nvSpPr>
        <p:spPr>
          <a:xfrm>
            <a:off x="2295527" y="2027937"/>
            <a:ext cx="1177925"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Aghani</a:t>
            </a:r>
            <a:r>
              <a:rPr sz="1600" spc="-75" dirty="0">
                <a:latin typeface="Calibri"/>
                <a:cs typeface="Calibri"/>
              </a:rPr>
              <a:t> </a:t>
            </a:r>
            <a:r>
              <a:rPr sz="1600" spc="-25" dirty="0">
                <a:latin typeface="Calibri"/>
                <a:cs typeface="Calibri"/>
              </a:rPr>
              <a:t>Tahani</a:t>
            </a:r>
            <a:endParaRPr sz="1600">
              <a:latin typeface="Calibri"/>
              <a:cs typeface="Calibri"/>
            </a:endParaRPr>
          </a:p>
        </p:txBody>
      </p:sp>
      <p:sp>
        <p:nvSpPr>
          <p:cNvPr id="26" name="object 26"/>
          <p:cNvSpPr txBox="1"/>
          <p:nvPr/>
        </p:nvSpPr>
        <p:spPr>
          <a:xfrm>
            <a:off x="2054101" y="3323591"/>
            <a:ext cx="1659255" cy="22890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Business </a:t>
            </a:r>
            <a:r>
              <a:rPr sz="1400" dirty="0">
                <a:latin typeface="Calibri"/>
                <a:cs typeface="Calibri"/>
              </a:rPr>
              <a:t>&amp;</a:t>
            </a:r>
            <a:r>
              <a:rPr sz="1400" spc="-60" dirty="0">
                <a:latin typeface="Calibri"/>
                <a:cs typeface="Calibri"/>
              </a:rPr>
              <a:t> </a:t>
            </a:r>
            <a:r>
              <a:rPr sz="1400" spc="-10" dirty="0">
                <a:latin typeface="Calibri"/>
                <a:cs typeface="Calibri"/>
              </a:rPr>
              <a:t>Investment</a:t>
            </a:r>
            <a:endParaRPr sz="1400">
              <a:latin typeface="Calibri"/>
              <a:cs typeface="Calibri"/>
            </a:endParaRPr>
          </a:p>
        </p:txBody>
      </p:sp>
      <p:sp>
        <p:nvSpPr>
          <p:cNvPr id="27" name="object 27"/>
          <p:cNvSpPr txBox="1"/>
          <p:nvPr/>
        </p:nvSpPr>
        <p:spPr>
          <a:xfrm>
            <a:off x="4253229" y="2027937"/>
            <a:ext cx="615315"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Mosaic</a:t>
            </a:r>
            <a:endParaRPr sz="1600">
              <a:latin typeface="Calibri"/>
              <a:cs typeface="Calibri"/>
            </a:endParaRPr>
          </a:p>
        </p:txBody>
      </p:sp>
      <p:sp>
        <p:nvSpPr>
          <p:cNvPr id="28" name="object 28"/>
          <p:cNvSpPr txBox="1"/>
          <p:nvPr/>
        </p:nvSpPr>
        <p:spPr>
          <a:xfrm>
            <a:off x="4167635" y="3323590"/>
            <a:ext cx="785495"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MedCh</a:t>
            </a:r>
            <a:r>
              <a:rPr sz="1600" spc="-15" dirty="0">
                <a:latin typeface="Calibri"/>
                <a:cs typeface="Calibri"/>
              </a:rPr>
              <a:t>a</a:t>
            </a:r>
            <a:r>
              <a:rPr sz="1600" spc="-5" dirty="0">
                <a:latin typeface="Calibri"/>
                <a:cs typeface="Calibri"/>
              </a:rPr>
              <a:t>t</a:t>
            </a:r>
            <a:endParaRPr sz="1600">
              <a:latin typeface="Calibri"/>
              <a:cs typeface="Calibri"/>
            </a:endParaRPr>
          </a:p>
        </p:txBody>
      </p:sp>
      <p:sp>
        <p:nvSpPr>
          <p:cNvPr id="29" name="object 29"/>
          <p:cNvSpPr txBox="1"/>
          <p:nvPr/>
        </p:nvSpPr>
        <p:spPr>
          <a:xfrm>
            <a:off x="5558411" y="2027937"/>
            <a:ext cx="1367791" cy="258404"/>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Samira’s</a:t>
            </a:r>
            <a:r>
              <a:rPr sz="1600" spc="-60" dirty="0">
                <a:latin typeface="Calibri"/>
                <a:cs typeface="Calibri"/>
              </a:rPr>
              <a:t> </a:t>
            </a:r>
            <a:r>
              <a:rPr sz="1600" spc="-5" dirty="0">
                <a:latin typeface="Calibri"/>
                <a:cs typeface="Calibri"/>
              </a:rPr>
              <a:t>Kitchen</a:t>
            </a:r>
            <a:endParaRPr sz="1600">
              <a:latin typeface="Calibri"/>
              <a:cs typeface="Calibri"/>
            </a:endParaRPr>
          </a:p>
        </p:txBody>
      </p:sp>
      <p:sp>
        <p:nvSpPr>
          <p:cNvPr id="30" name="object 30"/>
          <p:cNvSpPr txBox="1"/>
          <p:nvPr/>
        </p:nvSpPr>
        <p:spPr>
          <a:xfrm>
            <a:off x="5860543" y="3323590"/>
            <a:ext cx="763271" cy="258404"/>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Spo</a:t>
            </a:r>
            <a:r>
              <a:rPr sz="1600" spc="-5" dirty="0">
                <a:latin typeface="Calibri"/>
                <a:cs typeface="Calibri"/>
              </a:rPr>
              <a:t>tlig</a:t>
            </a:r>
            <a:r>
              <a:rPr sz="1600" spc="-15" dirty="0">
                <a:latin typeface="Calibri"/>
                <a:cs typeface="Calibri"/>
              </a:rPr>
              <a:t>h</a:t>
            </a:r>
            <a:r>
              <a:rPr sz="1600" spc="-5" dirty="0">
                <a:latin typeface="Calibri"/>
                <a:cs typeface="Calibri"/>
              </a:rPr>
              <a:t>t</a:t>
            </a:r>
            <a:endParaRPr sz="1600">
              <a:latin typeface="Calibri"/>
              <a:cs typeface="Calibri"/>
            </a:endParaRPr>
          </a:p>
        </p:txBody>
      </p:sp>
      <p:sp>
        <p:nvSpPr>
          <p:cNvPr id="31" name="object 31"/>
          <p:cNvSpPr txBox="1"/>
          <p:nvPr/>
        </p:nvSpPr>
        <p:spPr>
          <a:xfrm>
            <a:off x="7274817" y="5762651"/>
            <a:ext cx="1242695" cy="504625"/>
          </a:xfrm>
          <a:prstGeom prst="rect">
            <a:avLst/>
          </a:prstGeom>
        </p:spPr>
        <p:txBody>
          <a:bodyPr vert="horz" wrap="square" lIns="0" tIns="12065" rIns="0" bIns="0" rtlCol="0">
            <a:spAutoFit/>
          </a:bodyPr>
          <a:lstStyle/>
          <a:p>
            <a:pPr marL="238125" marR="5080" indent="-226060">
              <a:lnSpc>
                <a:spcPct val="100000"/>
              </a:lnSpc>
              <a:spcBef>
                <a:spcPts val="95"/>
              </a:spcBef>
            </a:pPr>
            <a:r>
              <a:rPr sz="1600" spc="-15" dirty="0">
                <a:latin typeface="Calibri"/>
                <a:cs typeface="Calibri"/>
              </a:rPr>
              <a:t>Arab</a:t>
            </a:r>
            <a:r>
              <a:rPr sz="1600" spc="-55" dirty="0">
                <a:latin typeface="Calibri"/>
                <a:cs typeface="Calibri"/>
              </a:rPr>
              <a:t> </a:t>
            </a:r>
            <a:r>
              <a:rPr sz="1600" spc="-10" dirty="0">
                <a:latin typeface="Calibri"/>
                <a:cs typeface="Calibri"/>
              </a:rPr>
              <a:t>American  </a:t>
            </a:r>
            <a:r>
              <a:rPr sz="1600" spc="-35" dirty="0">
                <a:latin typeface="Calibri"/>
                <a:cs typeface="Calibri"/>
              </a:rPr>
              <a:t>Talk</a:t>
            </a:r>
            <a:r>
              <a:rPr sz="1600" spc="-50" dirty="0">
                <a:latin typeface="Calibri"/>
                <a:cs typeface="Calibri"/>
              </a:rPr>
              <a:t> </a:t>
            </a:r>
            <a:r>
              <a:rPr sz="1600" spc="-10" dirty="0">
                <a:latin typeface="Calibri"/>
                <a:cs typeface="Calibri"/>
              </a:rPr>
              <a:t>Show</a:t>
            </a:r>
            <a:endParaRPr sz="1600">
              <a:latin typeface="Calibri"/>
              <a:cs typeface="Calibri"/>
            </a:endParaRPr>
          </a:p>
        </p:txBody>
      </p:sp>
      <p:sp>
        <p:nvSpPr>
          <p:cNvPr id="32" name="object 32"/>
          <p:cNvSpPr txBox="1"/>
          <p:nvPr/>
        </p:nvSpPr>
        <p:spPr>
          <a:xfrm>
            <a:off x="7358891" y="4543171"/>
            <a:ext cx="1120775" cy="258404"/>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Woman</a:t>
            </a:r>
            <a:r>
              <a:rPr sz="1600" spc="-55" dirty="0">
                <a:latin typeface="Calibri"/>
                <a:cs typeface="Calibri"/>
              </a:rPr>
              <a:t> </a:t>
            </a:r>
            <a:r>
              <a:rPr sz="1600" spc="-15" dirty="0">
                <a:latin typeface="Calibri"/>
                <a:cs typeface="Calibri"/>
              </a:rPr>
              <a:t>Zone</a:t>
            </a:r>
            <a:endParaRPr sz="1600">
              <a:latin typeface="Calibri"/>
              <a:cs typeface="Calibri"/>
            </a:endParaRPr>
          </a:p>
        </p:txBody>
      </p:sp>
      <p:sp>
        <p:nvSpPr>
          <p:cNvPr id="33" name="object 33"/>
          <p:cNvSpPr txBox="1"/>
          <p:nvPr/>
        </p:nvSpPr>
        <p:spPr>
          <a:xfrm>
            <a:off x="7052309" y="3290442"/>
            <a:ext cx="1579880" cy="258404"/>
          </a:xfrm>
          <a:prstGeom prst="rect">
            <a:avLst/>
          </a:prstGeom>
        </p:spPr>
        <p:txBody>
          <a:bodyPr vert="horz" wrap="square" lIns="0" tIns="12065" rIns="0" bIns="0" rtlCol="0">
            <a:spAutoFit/>
          </a:bodyPr>
          <a:lstStyle/>
          <a:p>
            <a:pPr marL="12700">
              <a:lnSpc>
                <a:spcPct val="100000"/>
              </a:lnSpc>
              <a:spcBef>
                <a:spcPts val="95"/>
              </a:spcBef>
            </a:pPr>
            <a:r>
              <a:rPr sz="1600" spc="-20" dirty="0">
                <a:latin typeface="Calibri"/>
                <a:cs typeface="Calibri"/>
              </a:rPr>
              <a:t>Welcome </a:t>
            </a:r>
            <a:r>
              <a:rPr sz="1600" spc="-10" dirty="0">
                <a:latin typeface="Calibri"/>
                <a:cs typeface="Calibri"/>
              </a:rPr>
              <a:t>to </a:t>
            </a:r>
            <a:r>
              <a:rPr sz="1600" spc="-5" dirty="0">
                <a:latin typeface="Calibri"/>
                <a:cs typeface="Calibri"/>
              </a:rPr>
              <a:t>the</a:t>
            </a:r>
            <a:r>
              <a:rPr sz="1600" dirty="0">
                <a:latin typeface="Calibri"/>
                <a:cs typeface="Calibri"/>
              </a:rPr>
              <a:t> </a:t>
            </a:r>
            <a:r>
              <a:rPr sz="1600" spc="-10" dirty="0">
                <a:latin typeface="Calibri"/>
                <a:cs typeface="Calibri"/>
              </a:rPr>
              <a:t>D!</a:t>
            </a:r>
            <a:endParaRPr sz="1600">
              <a:latin typeface="Calibri"/>
              <a:cs typeface="Calibri"/>
            </a:endParaRPr>
          </a:p>
        </p:txBody>
      </p:sp>
      <p:sp>
        <p:nvSpPr>
          <p:cNvPr id="34" name="object 34"/>
          <p:cNvSpPr txBox="1"/>
          <p:nvPr/>
        </p:nvSpPr>
        <p:spPr>
          <a:xfrm>
            <a:off x="7260466" y="2027937"/>
            <a:ext cx="1317625"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The Night</a:t>
            </a:r>
            <a:r>
              <a:rPr sz="1600" spc="-100" dirty="0">
                <a:latin typeface="Calibri"/>
                <a:cs typeface="Calibri"/>
              </a:rPr>
              <a:t> </a:t>
            </a:r>
            <a:r>
              <a:rPr sz="1600" spc="-10" dirty="0">
                <a:latin typeface="Calibri"/>
                <a:cs typeface="Calibri"/>
              </a:rPr>
              <a:t>Show</a:t>
            </a:r>
            <a:endParaRPr sz="1600">
              <a:latin typeface="Calibri"/>
              <a:cs typeface="Calibri"/>
            </a:endParaRPr>
          </a:p>
        </p:txBody>
      </p:sp>
      <p:sp>
        <p:nvSpPr>
          <p:cNvPr id="35" name="object 35"/>
          <p:cNvSpPr/>
          <p:nvPr/>
        </p:nvSpPr>
        <p:spPr>
          <a:xfrm>
            <a:off x="2209800" y="4953000"/>
            <a:ext cx="4724400" cy="1600200"/>
          </a:xfrm>
          <a:custGeom>
            <a:avLst/>
            <a:gdLst/>
            <a:ahLst/>
            <a:cxnLst/>
            <a:rect l="l" t="t" r="r" b="b"/>
            <a:pathLst>
              <a:path w="4724400" h="1600200">
                <a:moveTo>
                  <a:pt x="4457700" y="0"/>
                </a:moveTo>
                <a:lnTo>
                  <a:pt x="266700" y="0"/>
                </a:lnTo>
                <a:lnTo>
                  <a:pt x="218753" y="4296"/>
                </a:lnTo>
                <a:lnTo>
                  <a:pt x="173629" y="16682"/>
                </a:lnTo>
                <a:lnTo>
                  <a:pt x="132080" y="36406"/>
                </a:lnTo>
                <a:lnTo>
                  <a:pt x="94858" y="62716"/>
                </a:lnTo>
                <a:lnTo>
                  <a:pt x="62716" y="94858"/>
                </a:lnTo>
                <a:lnTo>
                  <a:pt x="36406" y="132080"/>
                </a:lnTo>
                <a:lnTo>
                  <a:pt x="16682" y="173629"/>
                </a:lnTo>
                <a:lnTo>
                  <a:pt x="4296" y="218753"/>
                </a:lnTo>
                <a:lnTo>
                  <a:pt x="0" y="266700"/>
                </a:lnTo>
                <a:lnTo>
                  <a:pt x="0" y="1333500"/>
                </a:lnTo>
                <a:lnTo>
                  <a:pt x="4296" y="1381439"/>
                </a:lnTo>
                <a:lnTo>
                  <a:pt x="16682" y="1426560"/>
                </a:lnTo>
                <a:lnTo>
                  <a:pt x="36406" y="1468108"/>
                </a:lnTo>
                <a:lnTo>
                  <a:pt x="62716" y="1505331"/>
                </a:lnTo>
                <a:lnTo>
                  <a:pt x="94858" y="1537475"/>
                </a:lnTo>
                <a:lnTo>
                  <a:pt x="132080" y="1563787"/>
                </a:lnTo>
                <a:lnTo>
                  <a:pt x="173629" y="1583514"/>
                </a:lnTo>
                <a:lnTo>
                  <a:pt x="218753" y="1595903"/>
                </a:lnTo>
                <a:lnTo>
                  <a:pt x="266700" y="1600200"/>
                </a:lnTo>
                <a:lnTo>
                  <a:pt x="4457700" y="1600200"/>
                </a:lnTo>
                <a:lnTo>
                  <a:pt x="4505646" y="1595903"/>
                </a:lnTo>
                <a:lnTo>
                  <a:pt x="4550770" y="1583514"/>
                </a:lnTo>
                <a:lnTo>
                  <a:pt x="4592320" y="1563787"/>
                </a:lnTo>
                <a:lnTo>
                  <a:pt x="4629541" y="1537475"/>
                </a:lnTo>
                <a:lnTo>
                  <a:pt x="4661683" y="1505331"/>
                </a:lnTo>
                <a:lnTo>
                  <a:pt x="4687993" y="1468108"/>
                </a:lnTo>
                <a:lnTo>
                  <a:pt x="4707717" y="1426560"/>
                </a:lnTo>
                <a:lnTo>
                  <a:pt x="4720103" y="1381439"/>
                </a:lnTo>
                <a:lnTo>
                  <a:pt x="4724400" y="1333500"/>
                </a:lnTo>
                <a:lnTo>
                  <a:pt x="4724400" y="266700"/>
                </a:lnTo>
                <a:lnTo>
                  <a:pt x="4720103" y="218753"/>
                </a:lnTo>
                <a:lnTo>
                  <a:pt x="4707717" y="173629"/>
                </a:lnTo>
                <a:lnTo>
                  <a:pt x="4687993" y="132080"/>
                </a:lnTo>
                <a:lnTo>
                  <a:pt x="4661683" y="94858"/>
                </a:lnTo>
                <a:lnTo>
                  <a:pt x="4629541" y="62716"/>
                </a:lnTo>
                <a:lnTo>
                  <a:pt x="4592320" y="36406"/>
                </a:lnTo>
                <a:lnTo>
                  <a:pt x="4550770" y="16682"/>
                </a:lnTo>
                <a:lnTo>
                  <a:pt x="4505646" y="4296"/>
                </a:lnTo>
                <a:lnTo>
                  <a:pt x="4457700" y="0"/>
                </a:lnTo>
                <a:close/>
              </a:path>
            </a:pathLst>
          </a:custGeom>
          <a:solidFill>
            <a:srgbClr val="000000"/>
          </a:solidFill>
        </p:spPr>
        <p:txBody>
          <a:bodyPr wrap="square" lIns="0" tIns="0" rIns="0" bIns="0" rtlCol="0"/>
          <a:lstStyle/>
          <a:p>
            <a:endParaRPr/>
          </a:p>
        </p:txBody>
      </p:sp>
      <p:sp>
        <p:nvSpPr>
          <p:cNvPr id="36" name="object 36"/>
          <p:cNvSpPr/>
          <p:nvPr/>
        </p:nvSpPr>
        <p:spPr>
          <a:xfrm>
            <a:off x="2209800" y="4953000"/>
            <a:ext cx="4724400" cy="1600200"/>
          </a:xfrm>
          <a:custGeom>
            <a:avLst/>
            <a:gdLst/>
            <a:ahLst/>
            <a:cxnLst/>
            <a:rect l="l" t="t" r="r" b="b"/>
            <a:pathLst>
              <a:path w="4724400" h="1600200">
                <a:moveTo>
                  <a:pt x="0" y="266700"/>
                </a:moveTo>
                <a:lnTo>
                  <a:pt x="4296" y="218753"/>
                </a:lnTo>
                <a:lnTo>
                  <a:pt x="16682" y="173629"/>
                </a:lnTo>
                <a:lnTo>
                  <a:pt x="36406" y="132080"/>
                </a:lnTo>
                <a:lnTo>
                  <a:pt x="62716" y="94858"/>
                </a:lnTo>
                <a:lnTo>
                  <a:pt x="94858" y="62716"/>
                </a:lnTo>
                <a:lnTo>
                  <a:pt x="132080" y="36406"/>
                </a:lnTo>
                <a:lnTo>
                  <a:pt x="173629" y="16682"/>
                </a:lnTo>
                <a:lnTo>
                  <a:pt x="218753" y="4296"/>
                </a:lnTo>
                <a:lnTo>
                  <a:pt x="266700" y="0"/>
                </a:lnTo>
                <a:lnTo>
                  <a:pt x="4457700" y="0"/>
                </a:lnTo>
                <a:lnTo>
                  <a:pt x="4505646" y="4296"/>
                </a:lnTo>
                <a:lnTo>
                  <a:pt x="4550770" y="16682"/>
                </a:lnTo>
                <a:lnTo>
                  <a:pt x="4592320" y="36406"/>
                </a:lnTo>
                <a:lnTo>
                  <a:pt x="4629541" y="62716"/>
                </a:lnTo>
                <a:lnTo>
                  <a:pt x="4661683" y="94858"/>
                </a:lnTo>
                <a:lnTo>
                  <a:pt x="4687993" y="132080"/>
                </a:lnTo>
                <a:lnTo>
                  <a:pt x="4707717" y="173629"/>
                </a:lnTo>
                <a:lnTo>
                  <a:pt x="4720103" y="218753"/>
                </a:lnTo>
                <a:lnTo>
                  <a:pt x="4724400" y="266700"/>
                </a:lnTo>
                <a:lnTo>
                  <a:pt x="4724400" y="1333500"/>
                </a:lnTo>
                <a:lnTo>
                  <a:pt x="4720103" y="1381439"/>
                </a:lnTo>
                <a:lnTo>
                  <a:pt x="4707717" y="1426560"/>
                </a:lnTo>
                <a:lnTo>
                  <a:pt x="4687993" y="1468108"/>
                </a:lnTo>
                <a:lnTo>
                  <a:pt x="4661683" y="1505331"/>
                </a:lnTo>
                <a:lnTo>
                  <a:pt x="4629541" y="1537475"/>
                </a:lnTo>
                <a:lnTo>
                  <a:pt x="4592320" y="1563787"/>
                </a:lnTo>
                <a:lnTo>
                  <a:pt x="4550770" y="1583514"/>
                </a:lnTo>
                <a:lnTo>
                  <a:pt x="4505646" y="1595903"/>
                </a:lnTo>
                <a:lnTo>
                  <a:pt x="4457700" y="1600200"/>
                </a:lnTo>
                <a:lnTo>
                  <a:pt x="266700" y="1600200"/>
                </a:lnTo>
                <a:lnTo>
                  <a:pt x="218753" y="1595903"/>
                </a:lnTo>
                <a:lnTo>
                  <a:pt x="173629" y="1583514"/>
                </a:lnTo>
                <a:lnTo>
                  <a:pt x="132080" y="1563787"/>
                </a:lnTo>
                <a:lnTo>
                  <a:pt x="94858" y="1537475"/>
                </a:lnTo>
                <a:lnTo>
                  <a:pt x="62716" y="1505331"/>
                </a:lnTo>
                <a:lnTo>
                  <a:pt x="36406" y="1468108"/>
                </a:lnTo>
                <a:lnTo>
                  <a:pt x="16682" y="1426560"/>
                </a:lnTo>
                <a:lnTo>
                  <a:pt x="4296" y="1381439"/>
                </a:lnTo>
                <a:lnTo>
                  <a:pt x="0" y="1333500"/>
                </a:lnTo>
                <a:lnTo>
                  <a:pt x="0" y="266700"/>
                </a:lnTo>
                <a:close/>
              </a:path>
            </a:pathLst>
          </a:custGeom>
          <a:ln w="25400">
            <a:solidFill>
              <a:srgbClr val="FF0000"/>
            </a:solidFill>
          </a:ln>
        </p:spPr>
        <p:txBody>
          <a:bodyPr wrap="square" lIns="0" tIns="0" rIns="0" bIns="0" rtlCol="0"/>
          <a:lstStyle/>
          <a:p>
            <a:endParaRPr/>
          </a:p>
        </p:txBody>
      </p:sp>
      <p:sp>
        <p:nvSpPr>
          <p:cNvPr id="37" name="object 37"/>
          <p:cNvSpPr txBox="1"/>
          <p:nvPr/>
        </p:nvSpPr>
        <p:spPr>
          <a:xfrm>
            <a:off x="2104769" y="4619371"/>
            <a:ext cx="4702811" cy="1789592"/>
          </a:xfrm>
          <a:prstGeom prst="rect">
            <a:avLst/>
          </a:prstGeom>
        </p:spPr>
        <p:txBody>
          <a:bodyPr vert="horz" wrap="square" lIns="0" tIns="12065" rIns="0" bIns="0" rtlCol="0">
            <a:spAutoFit/>
          </a:bodyPr>
          <a:lstStyle/>
          <a:p>
            <a:pPr marL="12700">
              <a:lnSpc>
                <a:spcPct val="100000"/>
              </a:lnSpc>
              <a:spcBef>
                <a:spcPts val="95"/>
              </a:spcBef>
              <a:tabLst>
                <a:tab pos="2089785" algn="l"/>
                <a:tab pos="3585210" algn="l"/>
              </a:tabLst>
            </a:pPr>
            <a:r>
              <a:rPr sz="1600" spc="-10" dirty="0">
                <a:latin typeface="Calibri"/>
                <a:cs typeface="Calibri"/>
              </a:rPr>
              <a:t>Immigration</a:t>
            </a:r>
            <a:r>
              <a:rPr sz="1600" spc="-20" dirty="0">
                <a:latin typeface="Calibri"/>
                <a:cs typeface="Calibri"/>
              </a:rPr>
              <a:t> </a:t>
            </a:r>
            <a:r>
              <a:rPr sz="1600" spc="-40" dirty="0">
                <a:latin typeface="Calibri"/>
                <a:cs typeface="Calibri"/>
              </a:rPr>
              <a:t>Today	</a:t>
            </a:r>
            <a:r>
              <a:rPr sz="1600" spc="-5" dirty="0">
                <a:latin typeface="Calibri"/>
                <a:cs typeface="Calibri"/>
              </a:rPr>
              <a:t>Museum	</a:t>
            </a:r>
            <a:r>
              <a:rPr sz="1600" spc="-10" dirty="0">
                <a:latin typeface="Calibri"/>
                <a:cs typeface="Calibri"/>
              </a:rPr>
              <a:t>Politics</a:t>
            </a:r>
            <a:r>
              <a:rPr sz="1600" spc="-70" dirty="0">
                <a:latin typeface="Calibri"/>
                <a:cs typeface="Calibri"/>
              </a:rPr>
              <a:t> </a:t>
            </a:r>
            <a:r>
              <a:rPr sz="1600" spc="-40" dirty="0">
                <a:latin typeface="Calibri"/>
                <a:cs typeface="Calibri"/>
              </a:rPr>
              <a:t>Today</a:t>
            </a:r>
            <a:endParaRPr sz="1600">
              <a:latin typeface="Calibri"/>
              <a:cs typeface="Calibri"/>
            </a:endParaRPr>
          </a:p>
          <a:p>
            <a:pPr>
              <a:lnSpc>
                <a:spcPct val="100000"/>
              </a:lnSpc>
              <a:spcBef>
                <a:spcPts val="5"/>
              </a:spcBef>
            </a:pPr>
            <a:endParaRPr sz="1550">
              <a:latin typeface="Times New Roman"/>
              <a:cs typeface="Times New Roman"/>
            </a:endParaRPr>
          </a:p>
          <a:p>
            <a:pPr marL="514350" marR="274320" algn="ctr">
              <a:lnSpc>
                <a:spcPct val="100000"/>
              </a:lnSpc>
            </a:pPr>
            <a:r>
              <a:rPr sz="1400" spc="-5" dirty="0">
                <a:solidFill>
                  <a:srgbClr val="FFFFFF"/>
                </a:solidFill>
                <a:latin typeface="Calibri"/>
                <a:cs typeface="Calibri"/>
              </a:rPr>
              <a:t>MEA TV has over </a:t>
            </a:r>
            <a:r>
              <a:rPr sz="1400" dirty="0">
                <a:solidFill>
                  <a:srgbClr val="FFFFFF"/>
                </a:solidFill>
                <a:latin typeface="Calibri"/>
                <a:cs typeface="Calibri"/>
              </a:rPr>
              <a:t>20 original </a:t>
            </a:r>
            <a:r>
              <a:rPr sz="1400" spc="-5" dirty="0">
                <a:solidFill>
                  <a:srgbClr val="FFFFFF"/>
                </a:solidFill>
                <a:latin typeface="Calibri"/>
                <a:cs typeface="Calibri"/>
              </a:rPr>
              <a:t>weekly </a:t>
            </a:r>
            <a:r>
              <a:rPr sz="1400" spc="-10" dirty="0">
                <a:solidFill>
                  <a:srgbClr val="FFFFFF"/>
                </a:solidFill>
                <a:latin typeface="Calibri"/>
                <a:cs typeface="Calibri"/>
              </a:rPr>
              <a:t>programs </a:t>
            </a:r>
            <a:r>
              <a:rPr sz="1400" spc="-5" dirty="0">
                <a:solidFill>
                  <a:srgbClr val="FFFFFF"/>
                </a:solidFill>
                <a:latin typeface="Calibri"/>
                <a:cs typeface="Calibri"/>
              </a:rPr>
              <a:t>that </a:t>
            </a:r>
            <a:r>
              <a:rPr sz="1400" spc="-10" dirty="0">
                <a:solidFill>
                  <a:srgbClr val="FFFFFF"/>
                </a:solidFill>
                <a:latin typeface="Calibri"/>
                <a:cs typeface="Calibri"/>
              </a:rPr>
              <a:t>are  produced by </a:t>
            </a:r>
            <a:r>
              <a:rPr sz="1400" spc="-5" dirty="0">
                <a:solidFill>
                  <a:srgbClr val="FFFFFF"/>
                </a:solidFill>
                <a:latin typeface="Calibri"/>
                <a:cs typeface="Calibri"/>
              </a:rPr>
              <a:t>MEA </a:t>
            </a:r>
            <a:r>
              <a:rPr sz="1400" spc="-10" dirty="0">
                <a:solidFill>
                  <a:srgbClr val="FFFFFF"/>
                </a:solidFill>
                <a:latin typeface="Calibri"/>
                <a:cs typeface="Calibri"/>
              </a:rPr>
              <a:t>that cater to </a:t>
            </a:r>
            <a:r>
              <a:rPr sz="1400" dirty="0">
                <a:solidFill>
                  <a:srgbClr val="FFFFFF"/>
                </a:solidFill>
                <a:latin typeface="Calibri"/>
                <a:cs typeface="Calibri"/>
              </a:rPr>
              <a:t>all </a:t>
            </a:r>
            <a:r>
              <a:rPr sz="1400" spc="-5" dirty="0">
                <a:solidFill>
                  <a:srgbClr val="FFFFFF"/>
                </a:solidFill>
                <a:latin typeface="Calibri"/>
                <a:cs typeface="Calibri"/>
              </a:rPr>
              <a:t>areas of</a:t>
            </a:r>
            <a:r>
              <a:rPr sz="1400" spc="75" dirty="0">
                <a:solidFill>
                  <a:srgbClr val="FFFFFF"/>
                </a:solidFill>
                <a:latin typeface="Calibri"/>
                <a:cs typeface="Calibri"/>
              </a:rPr>
              <a:t> </a:t>
            </a:r>
            <a:r>
              <a:rPr sz="1400" spc="-10" dirty="0">
                <a:solidFill>
                  <a:srgbClr val="FFFFFF"/>
                </a:solidFill>
                <a:latin typeface="Calibri"/>
                <a:cs typeface="Calibri"/>
              </a:rPr>
              <a:t>interest.</a:t>
            </a:r>
            <a:endParaRPr sz="1400">
              <a:latin typeface="Calibri"/>
              <a:cs typeface="Calibri"/>
            </a:endParaRPr>
          </a:p>
          <a:p>
            <a:pPr marL="327025" marR="86360" indent="-635" algn="ctr">
              <a:lnSpc>
                <a:spcPct val="100000"/>
              </a:lnSpc>
              <a:spcBef>
                <a:spcPts val="5"/>
              </a:spcBef>
            </a:pPr>
            <a:r>
              <a:rPr sz="1400" spc="-5" dirty="0">
                <a:solidFill>
                  <a:srgbClr val="FFFFFF"/>
                </a:solidFill>
                <a:latin typeface="Calibri"/>
                <a:cs typeface="Calibri"/>
              </a:rPr>
              <a:t>MEA </a:t>
            </a:r>
            <a:r>
              <a:rPr sz="1400" dirty="0">
                <a:solidFill>
                  <a:srgbClr val="FFFFFF"/>
                </a:solidFill>
                <a:latin typeface="Calibri"/>
                <a:cs typeface="Calibri"/>
              </a:rPr>
              <a:t>also </a:t>
            </a:r>
            <a:r>
              <a:rPr sz="1400" spc="-5" dirty="0">
                <a:solidFill>
                  <a:srgbClr val="FFFFFF"/>
                </a:solidFill>
                <a:latin typeface="Calibri"/>
                <a:cs typeface="Calibri"/>
              </a:rPr>
              <a:t>airs political, educational and social </a:t>
            </a:r>
            <a:r>
              <a:rPr sz="1400" spc="-10" dirty="0">
                <a:solidFill>
                  <a:srgbClr val="FFFFFF"/>
                </a:solidFill>
                <a:latin typeface="Calibri"/>
                <a:cs typeface="Calibri"/>
              </a:rPr>
              <a:t>programs </a:t>
            </a:r>
            <a:r>
              <a:rPr sz="1400" dirty="0">
                <a:solidFill>
                  <a:srgbClr val="FFFFFF"/>
                </a:solidFill>
                <a:latin typeface="Calibri"/>
                <a:cs typeface="Calibri"/>
              </a:rPr>
              <a:t>in  </a:t>
            </a:r>
            <a:r>
              <a:rPr sz="1400" spc="-5" dirty="0">
                <a:solidFill>
                  <a:srgbClr val="FFFFFF"/>
                </a:solidFill>
                <a:latin typeface="Calibri"/>
                <a:cs typeface="Calibri"/>
              </a:rPr>
              <a:t>addition </a:t>
            </a:r>
            <a:r>
              <a:rPr sz="1400" spc="-10" dirty="0">
                <a:solidFill>
                  <a:srgbClr val="FFFFFF"/>
                </a:solidFill>
                <a:latin typeface="Calibri"/>
                <a:cs typeface="Calibri"/>
              </a:rPr>
              <a:t>to </a:t>
            </a:r>
            <a:r>
              <a:rPr sz="1400" spc="-5" dirty="0">
                <a:solidFill>
                  <a:srgbClr val="FFFFFF"/>
                </a:solidFill>
                <a:latin typeface="Calibri"/>
                <a:cs typeface="Calibri"/>
              </a:rPr>
              <a:t>Arabic movies, </a:t>
            </a:r>
            <a:r>
              <a:rPr sz="1400" dirty="0">
                <a:solidFill>
                  <a:srgbClr val="FFFFFF"/>
                </a:solidFill>
                <a:latin typeface="Calibri"/>
                <a:cs typeface="Calibri"/>
              </a:rPr>
              <a:t>soap </a:t>
            </a:r>
            <a:r>
              <a:rPr sz="1400" spc="-5" dirty="0">
                <a:solidFill>
                  <a:srgbClr val="FFFFFF"/>
                </a:solidFill>
                <a:latin typeface="Calibri"/>
                <a:cs typeface="Calibri"/>
              </a:rPr>
              <a:t>operas, documentaries,  various </a:t>
            </a:r>
            <a:r>
              <a:rPr sz="1400" spc="-10" dirty="0">
                <a:solidFill>
                  <a:srgbClr val="FFFFFF"/>
                </a:solidFill>
                <a:latin typeface="Calibri"/>
                <a:cs typeface="Calibri"/>
              </a:rPr>
              <a:t>cultural </a:t>
            </a:r>
            <a:r>
              <a:rPr sz="1400" spc="-5" dirty="0">
                <a:solidFill>
                  <a:srgbClr val="FFFFFF"/>
                </a:solidFill>
                <a:latin typeface="Calibri"/>
                <a:cs typeface="Calibri"/>
              </a:rPr>
              <a:t>and entertainment </a:t>
            </a:r>
            <a:r>
              <a:rPr sz="1400" spc="-10" dirty="0">
                <a:solidFill>
                  <a:srgbClr val="FFFFFF"/>
                </a:solidFill>
                <a:latin typeface="Calibri"/>
                <a:cs typeface="Calibri"/>
              </a:rPr>
              <a:t>programs, </a:t>
            </a:r>
            <a:r>
              <a:rPr sz="1400" spc="-5" dirty="0">
                <a:solidFill>
                  <a:srgbClr val="FFFFFF"/>
                </a:solidFill>
                <a:latin typeface="Calibri"/>
                <a:cs typeface="Calibri"/>
              </a:rPr>
              <a:t>and LIVE </a:t>
            </a:r>
            <a:r>
              <a:rPr sz="1400" dirty="0">
                <a:solidFill>
                  <a:srgbClr val="FFFFFF"/>
                </a:solidFill>
                <a:latin typeface="Calibri"/>
                <a:cs typeface="Calibri"/>
              </a:rPr>
              <a:t>call-  in </a:t>
            </a:r>
            <a:r>
              <a:rPr sz="1400" spc="-10" dirty="0">
                <a:solidFill>
                  <a:srgbClr val="FFFFFF"/>
                </a:solidFill>
                <a:latin typeface="Calibri"/>
                <a:cs typeface="Calibri"/>
              </a:rPr>
              <a:t>programs </a:t>
            </a:r>
            <a:r>
              <a:rPr sz="1400" spc="-5" dirty="0">
                <a:solidFill>
                  <a:srgbClr val="FFFFFF"/>
                </a:solidFill>
                <a:latin typeface="Calibri"/>
                <a:cs typeface="Calibri"/>
              </a:rPr>
              <a:t>that </a:t>
            </a:r>
            <a:r>
              <a:rPr sz="1400" dirty="0">
                <a:solidFill>
                  <a:srgbClr val="FFFFFF"/>
                </a:solidFill>
                <a:latin typeface="Calibri"/>
                <a:cs typeface="Calibri"/>
              </a:rPr>
              <a:t>allows </a:t>
            </a:r>
            <a:r>
              <a:rPr sz="1400" spc="-5" dirty="0">
                <a:solidFill>
                  <a:srgbClr val="FFFFFF"/>
                </a:solidFill>
                <a:latin typeface="Calibri"/>
                <a:cs typeface="Calibri"/>
              </a:rPr>
              <a:t>us </a:t>
            </a:r>
            <a:r>
              <a:rPr sz="1400" spc="-10" dirty="0">
                <a:solidFill>
                  <a:srgbClr val="FFFFFF"/>
                </a:solidFill>
                <a:latin typeface="Calibri"/>
                <a:cs typeface="Calibri"/>
              </a:rPr>
              <a:t>to interact </a:t>
            </a:r>
            <a:r>
              <a:rPr sz="1400" dirty="0">
                <a:solidFill>
                  <a:srgbClr val="FFFFFF"/>
                </a:solidFill>
                <a:latin typeface="Calibri"/>
                <a:cs typeface="Calibri"/>
              </a:rPr>
              <a:t>with </a:t>
            </a:r>
            <a:r>
              <a:rPr sz="1400" spc="-5" dirty="0">
                <a:solidFill>
                  <a:srgbClr val="FFFFFF"/>
                </a:solidFill>
                <a:latin typeface="Calibri"/>
                <a:cs typeface="Calibri"/>
              </a:rPr>
              <a:t>our</a:t>
            </a:r>
            <a:r>
              <a:rPr sz="1400" spc="-15" dirty="0">
                <a:solidFill>
                  <a:srgbClr val="FFFFFF"/>
                </a:solidFill>
                <a:latin typeface="Calibri"/>
                <a:cs typeface="Calibri"/>
              </a:rPr>
              <a:t> </a:t>
            </a:r>
            <a:r>
              <a:rPr sz="1400" spc="-10" dirty="0">
                <a:solidFill>
                  <a:srgbClr val="FFFFFF"/>
                </a:solidFill>
                <a:latin typeface="Calibri"/>
                <a:cs typeface="Calibri"/>
              </a:rPr>
              <a:t>viewers.</a:t>
            </a:r>
            <a:endParaRPr sz="14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14500" y="5257800"/>
            <a:ext cx="5715000" cy="609600"/>
          </a:xfrm>
          <a:custGeom>
            <a:avLst/>
            <a:gdLst/>
            <a:ahLst/>
            <a:cxnLst/>
            <a:rect l="l" t="t" r="r" b="b"/>
            <a:pathLst>
              <a:path w="5715000" h="609600">
                <a:moveTo>
                  <a:pt x="5613400" y="0"/>
                </a:moveTo>
                <a:lnTo>
                  <a:pt x="101600" y="0"/>
                </a:lnTo>
                <a:lnTo>
                  <a:pt x="62043" y="7981"/>
                </a:lnTo>
                <a:lnTo>
                  <a:pt x="29749" y="29749"/>
                </a:lnTo>
                <a:lnTo>
                  <a:pt x="7981" y="62043"/>
                </a:lnTo>
                <a:lnTo>
                  <a:pt x="0" y="101600"/>
                </a:lnTo>
                <a:lnTo>
                  <a:pt x="0" y="508000"/>
                </a:lnTo>
                <a:lnTo>
                  <a:pt x="7981" y="547545"/>
                </a:lnTo>
                <a:lnTo>
                  <a:pt x="29749" y="579840"/>
                </a:lnTo>
                <a:lnTo>
                  <a:pt x="62043" y="601615"/>
                </a:lnTo>
                <a:lnTo>
                  <a:pt x="101600" y="609600"/>
                </a:lnTo>
                <a:lnTo>
                  <a:pt x="5613400" y="609600"/>
                </a:lnTo>
                <a:lnTo>
                  <a:pt x="5652956" y="601615"/>
                </a:lnTo>
                <a:lnTo>
                  <a:pt x="5685250" y="579840"/>
                </a:lnTo>
                <a:lnTo>
                  <a:pt x="5707018" y="547545"/>
                </a:lnTo>
                <a:lnTo>
                  <a:pt x="5715000" y="508000"/>
                </a:lnTo>
                <a:lnTo>
                  <a:pt x="5715000" y="101600"/>
                </a:lnTo>
                <a:lnTo>
                  <a:pt x="5707018" y="62043"/>
                </a:lnTo>
                <a:lnTo>
                  <a:pt x="5685250" y="29749"/>
                </a:lnTo>
                <a:lnTo>
                  <a:pt x="5652956" y="7981"/>
                </a:lnTo>
                <a:lnTo>
                  <a:pt x="5613400" y="0"/>
                </a:lnTo>
                <a:close/>
              </a:path>
            </a:pathLst>
          </a:custGeom>
          <a:solidFill>
            <a:srgbClr val="FF0000"/>
          </a:solidFill>
        </p:spPr>
        <p:txBody>
          <a:bodyPr wrap="square" lIns="0" tIns="0" rIns="0" bIns="0" rtlCol="0"/>
          <a:lstStyle/>
          <a:p>
            <a:endParaRPr/>
          </a:p>
        </p:txBody>
      </p:sp>
      <p:sp>
        <p:nvSpPr>
          <p:cNvPr id="3" name="object 3"/>
          <p:cNvSpPr/>
          <p:nvPr/>
        </p:nvSpPr>
        <p:spPr>
          <a:xfrm>
            <a:off x="1714500" y="5257800"/>
            <a:ext cx="5715000" cy="609600"/>
          </a:xfrm>
          <a:custGeom>
            <a:avLst/>
            <a:gdLst/>
            <a:ahLst/>
            <a:cxnLst/>
            <a:rect l="l" t="t" r="r" b="b"/>
            <a:pathLst>
              <a:path w="5715000" h="609600">
                <a:moveTo>
                  <a:pt x="0" y="101600"/>
                </a:moveTo>
                <a:lnTo>
                  <a:pt x="7981" y="62043"/>
                </a:lnTo>
                <a:lnTo>
                  <a:pt x="29749" y="29749"/>
                </a:lnTo>
                <a:lnTo>
                  <a:pt x="62043" y="7981"/>
                </a:lnTo>
                <a:lnTo>
                  <a:pt x="101600" y="0"/>
                </a:lnTo>
                <a:lnTo>
                  <a:pt x="5613400" y="0"/>
                </a:lnTo>
                <a:lnTo>
                  <a:pt x="5652956" y="7981"/>
                </a:lnTo>
                <a:lnTo>
                  <a:pt x="5685250" y="29749"/>
                </a:lnTo>
                <a:lnTo>
                  <a:pt x="5707018" y="62043"/>
                </a:lnTo>
                <a:lnTo>
                  <a:pt x="5715000" y="101600"/>
                </a:lnTo>
                <a:lnTo>
                  <a:pt x="5715000" y="508000"/>
                </a:lnTo>
                <a:lnTo>
                  <a:pt x="5707018" y="547545"/>
                </a:lnTo>
                <a:lnTo>
                  <a:pt x="5685250" y="579840"/>
                </a:lnTo>
                <a:lnTo>
                  <a:pt x="5652956" y="601615"/>
                </a:lnTo>
                <a:lnTo>
                  <a:pt x="5613400" y="609600"/>
                </a:lnTo>
                <a:lnTo>
                  <a:pt x="101600" y="609600"/>
                </a:lnTo>
                <a:lnTo>
                  <a:pt x="62043" y="601615"/>
                </a:lnTo>
                <a:lnTo>
                  <a:pt x="29749" y="579840"/>
                </a:lnTo>
                <a:lnTo>
                  <a:pt x="7981" y="547545"/>
                </a:lnTo>
                <a:lnTo>
                  <a:pt x="0" y="508000"/>
                </a:lnTo>
                <a:lnTo>
                  <a:pt x="0" y="101600"/>
                </a:lnTo>
                <a:close/>
              </a:path>
            </a:pathLst>
          </a:custGeom>
          <a:ln w="25400">
            <a:solidFill>
              <a:srgbClr val="8B3836"/>
            </a:solidFill>
          </a:ln>
        </p:spPr>
        <p:txBody>
          <a:bodyPr wrap="square" lIns="0" tIns="0" rIns="0" bIns="0" rtlCol="0"/>
          <a:lstStyle/>
          <a:p>
            <a:endParaRPr/>
          </a:p>
        </p:txBody>
      </p:sp>
      <p:sp>
        <p:nvSpPr>
          <p:cNvPr id="4" name="object 4"/>
          <p:cNvSpPr/>
          <p:nvPr/>
        </p:nvSpPr>
        <p:spPr>
          <a:xfrm>
            <a:off x="0" y="0"/>
            <a:ext cx="9144000" cy="838200"/>
          </a:xfrm>
          <a:custGeom>
            <a:avLst/>
            <a:gdLst/>
            <a:ahLst/>
            <a:cxnLst/>
            <a:rect l="l" t="t" r="r" b="b"/>
            <a:pathLst>
              <a:path w="9144000" h="838200">
                <a:moveTo>
                  <a:pt x="0" y="838200"/>
                </a:moveTo>
                <a:lnTo>
                  <a:pt x="9144000" y="838200"/>
                </a:lnTo>
                <a:lnTo>
                  <a:pt x="9144000" y="0"/>
                </a:lnTo>
                <a:lnTo>
                  <a:pt x="0" y="0"/>
                </a:lnTo>
                <a:lnTo>
                  <a:pt x="0" y="838200"/>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2514602" y="110049"/>
            <a:ext cx="5123180" cy="1490152"/>
          </a:xfrm>
          <a:prstGeom prst="rect">
            <a:avLst/>
          </a:prstGeom>
        </p:spPr>
        <p:txBody>
          <a:bodyPr vert="horz" wrap="square" lIns="0" tIns="12700" rIns="0" bIns="0" rtlCol="0">
            <a:spAutoFit/>
          </a:bodyPr>
          <a:lstStyle/>
          <a:p>
            <a:pPr marL="12700">
              <a:lnSpc>
                <a:spcPct val="100000"/>
              </a:lnSpc>
              <a:spcBef>
                <a:spcPts val="100"/>
              </a:spcBef>
            </a:pPr>
            <a:r>
              <a:rPr sz="4800" dirty="0">
                <a:latin typeface="Trebuchet MS"/>
                <a:cs typeface="Trebuchet MS"/>
              </a:rPr>
              <a:t>MEA TV ONLINE STREAM</a:t>
            </a:r>
          </a:p>
        </p:txBody>
      </p:sp>
      <p:sp>
        <p:nvSpPr>
          <p:cNvPr id="6" name="object 6"/>
          <p:cNvSpPr/>
          <p:nvPr/>
        </p:nvSpPr>
        <p:spPr>
          <a:xfrm>
            <a:off x="0" y="6019800"/>
            <a:ext cx="9144000" cy="838200"/>
          </a:xfrm>
          <a:custGeom>
            <a:avLst/>
            <a:gdLst/>
            <a:ahLst/>
            <a:cxnLst/>
            <a:rect l="l" t="t" r="r" b="b"/>
            <a:pathLst>
              <a:path w="9144000" h="838200">
                <a:moveTo>
                  <a:pt x="0" y="838200"/>
                </a:moveTo>
                <a:lnTo>
                  <a:pt x="9144000" y="838200"/>
                </a:lnTo>
                <a:lnTo>
                  <a:pt x="9144000" y="0"/>
                </a:lnTo>
                <a:lnTo>
                  <a:pt x="0" y="0"/>
                </a:lnTo>
                <a:lnTo>
                  <a:pt x="0" y="838200"/>
                </a:lnTo>
                <a:close/>
              </a:path>
            </a:pathLst>
          </a:custGeom>
          <a:solidFill>
            <a:srgbClr val="000000"/>
          </a:solidFill>
        </p:spPr>
        <p:txBody>
          <a:bodyPr wrap="square" lIns="0" tIns="0" rIns="0" bIns="0" rtlCol="0"/>
          <a:lstStyle/>
          <a:p>
            <a:endParaRPr/>
          </a:p>
        </p:txBody>
      </p:sp>
      <p:sp>
        <p:nvSpPr>
          <p:cNvPr id="7" name="object 7"/>
          <p:cNvSpPr txBox="1"/>
          <p:nvPr/>
        </p:nvSpPr>
        <p:spPr>
          <a:xfrm>
            <a:off x="1447802" y="6155489"/>
            <a:ext cx="6812828" cy="566822"/>
          </a:xfrm>
          <a:prstGeom prst="rect">
            <a:avLst/>
          </a:prstGeom>
        </p:spPr>
        <p:txBody>
          <a:bodyPr vert="horz" wrap="square" lIns="0" tIns="12700" rIns="0" bIns="0" rtlCol="0">
            <a:spAutoFit/>
          </a:bodyPr>
          <a:lstStyle/>
          <a:p>
            <a:pPr marL="12700">
              <a:lnSpc>
                <a:spcPct val="100000"/>
              </a:lnSpc>
              <a:spcBef>
                <a:spcPts val="100"/>
              </a:spcBef>
            </a:pPr>
            <a:r>
              <a:rPr sz="3600" spc="300" dirty="0">
                <a:solidFill>
                  <a:srgbClr val="FFFFFF"/>
                </a:solidFill>
                <a:latin typeface="Trebuchet MS"/>
                <a:cs typeface="Trebuchet MS"/>
              </a:rPr>
              <a:t>24 HOURS | 7 DAYS A WEEK</a:t>
            </a:r>
            <a:endParaRPr sz="3600" spc="300" dirty="0">
              <a:latin typeface="Trebuchet MS"/>
              <a:cs typeface="Trebuchet MS"/>
            </a:endParaRPr>
          </a:p>
        </p:txBody>
      </p:sp>
      <p:sp>
        <p:nvSpPr>
          <p:cNvPr id="8" name="object 8"/>
          <p:cNvSpPr/>
          <p:nvPr/>
        </p:nvSpPr>
        <p:spPr>
          <a:xfrm>
            <a:off x="709128" y="1332770"/>
            <a:ext cx="7725747" cy="358286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072895" y="5368749"/>
            <a:ext cx="2139060" cy="38282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998089" y="5368749"/>
            <a:ext cx="207263" cy="38282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01719" y="5368749"/>
            <a:ext cx="2555748" cy="38282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487035" y="5368749"/>
            <a:ext cx="207263" cy="382828"/>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590667" y="5368749"/>
            <a:ext cx="544068" cy="38282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0549" y="452234"/>
            <a:ext cx="5429251" cy="458459"/>
          </a:xfrm>
          <a:prstGeom prst="rect">
            <a:avLst/>
          </a:prstGeom>
        </p:spPr>
        <p:txBody>
          <a:bodyPr vert="horz" wrap="square" lIns="0" tIns="12065" rIns="0" bIns="0" rtlCol="0">
            <a:spAutoFit/>
          </a:bodyPr>
          <a:lstStyle/>
          <a:p>
            <a:pPr marL="12700">
              <a:lnSpc>
                <a:spcPct val="100000"/>
              </a:lnSpc>
              <a:spcBef>
                <a:spcPts val="95"/>
              </a:spcBef>
            </a:pPr>
            <a:r>
              <a:rPr sz="2900" b="1" spc="-5" dirty="0">
                <a:solidFill>
                  <a:srgbClr val="1F477B"/>
                </a:solidFill>
                <a:latin typeface="Arial"/>
                <a:cs typeface="Arial"/>
              </a:rPr>
              <a:t>BROADCASTING</a:t>
            </a:r>
            <a:r>
              <a:rPr sz="2900" b="1" spc="-10" dirty="0">
                <a:solidFill>
                  <a:srgbClr val="1F477B"/>
                </a:solidFill>
                <a:latin typeface="Arial"/>
                <a:cs typeface="Arial"/>
              </a:rPr>
              <a:t> </a:t>
            </a:r>
            <a:r>
              <a:rPr sz="2900" b="1" spc="-5" dirty="0">
                <a:solidFill>
                  <a:srgbClr val="1F477B"/>
                </a:solidFill>
                <a:latin typeface="Arial"/>
                <a:cs typeface="Arial"/>
              </a:rPr>
              <a:t>PLATFORMS</a:t>
            </a:r>
            <a:endParaRPr sz="2900" dirty="0">
              <a:latin typeface="Arial"/>
              <a:cs typeface="Arial"/>
            </a:endParaRPr>
          </a:p>
        </p:txBody>
      </p:sp>
      <p:sp>
        <p:nvSpPr>
          <p:cNvPr id="3" name="object 3"/>
          <p:cNvSpPr/>
          <p:nvPr/>
        </p:nvSpPr>
        <p:spPr>
          <a:xfrm>
            <a:off x="381003" y="457200"/>
            <a:ext cx="2514599" cy="11445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97491" y="2459061"/>
            <a:ext cx="1936911" cy="969941"/>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230889" y="1847852"/>
            <a:ext cx="2969513" cy="203834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618256" y="2269849"/>
            <a:ext cx="2204085" cy="1307592"/>
          </a:xfrm>
          <a:custGeom>
            <a:avLst/>
            <a:gdLst/>
            <a:ahLst/>
            <a:cxnLst/>
            <a:rect l="l" t="t" r="r" b="b"/>
            <a:pathLst>
              <a:path w="2209800" h="1271270">
                <a:moveTo>
                  <a:pt x="0" y="0"/>
                </a:moveTo>
                <a:lnTo>
                  <a:pt x="2209800" y="0"/>
                </a:lnTo>
                <a:lnTo>
                  <a:pt x="2209800" y="1271015"/>
                </a:lnTo>
                <a:lnTo>
                  <a:pt x="0" y="1271015"/>
                </a:lnTo>
                <a:lnTo>
                  <a:pt x="0" y="0"/>
                </a:lnTo>
                <a:close/>
              </a:path>
            </a:pathLst>
          </a:custGeom>
          <a:ln w="25146">
            <a:solidFill>
              <a:srgbClr val="FF0000"/>
            </a:solidFill>
          </a:ln>
        </p:spPr>
        <p:txBody>
          <a:bodyPr wrap="square" lIns="0" tIns="0" rIns="0" bIns="0" rtlCol="0"/>
          <a:lstStyle/>
          <a:p>
            <a:endParaRPr/>
          </a:p>
        </p:txBody>
      </p:sp>
      <p:sp>
        <p:nvSpPr>
          <p:cNvPr id="10" name="object 10"/>
          <p:cNvSpPr txBox="1">
            <a:spLocks noGrp="1"/>
          </p:cNvSpPr>
          <p:nvPr>
            <p:ph type="body" idx="1"/>
          </p:nvPr>
        </p:nvSpPr>
        <p:spPr>
          <a:xfrm>
            <a:off x="3620697" y="805206"/>
            <a:ext cx="4417059" cy="2566728"/>
          </a:xfrm>
          <a:prstGeom prst="rect">
            <a:avLst/>
          </a:prstGeom>
        </p:spPr>
        <p:txBody>
          <a:bodyPr vert="horz" wrap="square" lIns="0" tIns="12065" rIns="0" bIns="0" rtlCol="0">
            <a:spAutoFit/>
          </a:bodyPr>
          <a:lstStyle/>
          <a:p>
            <a:pPr marL="762000">
              <a:lnSpc>
                <a:spcPct val="100000"/>
              </a:lnSpc>
              <a:spcBef>
                <a:spcPts val="95"/>
              </a:spcBef>
            </a:pPr>
            <a:endParaRPr lang="en-US" sz="1050" spc="-5" dirty="0"/>
          </a:p>
          <a:p>
            <a:pPr marL="762000">
              <a:lnSpc>
                <a:spcPct val="100000"/>
              </a:lnSpc>
              <a:spcBef>
                <a:spcPts val="95"/>
              </a:spcBef>
            </a:pPr>
            <a:r>
              <a:rPr lang="en-US" sz="1050" spc="-5" dirty="0"/>
              <a:t>          </a:t>
            </a:r>
            <a:r>
              <a:rPr sz="1050" spc="-5" dirty="0"/>
              <a:t>B</a:t>
            </a:r>
            <a:r>
              <a:rPr sz="1050" spc="-160" dirty="0"/>
              <a:t> </a:t>
            </a:r>
            <a:r>
              <a:rPr sz="1050" spc="-5" dirty="0"/>
              <a:t>r</a:t>
            </a:r>
            <a:r>
              <a:rPr sz="1050" spc="-125" dirty="0"/>
              <a:t> </a:t>
            </a:r>
            <a:r>
              <a:rPr sz="1050" spc="-5" dirty="0"/>
              <a:t>o</a:t>
            </a:r>
            <a:r>
              <a:rPr sz="1050" spc="-100" dirty="0"/>
              <a:t> </a:t>
            </a:r>
            <a:r>
              <a:rPr sz="1050" spc="-5" dirty="0"/>
              <a:t>a</a:t>
            </a:r>
            <a:r>
              <a:rPr sz="1050" spc="-130" dirty="0"/>
              <a:t> </a:t>
            </a:r>
            <a:r>
              <a:rPr sz="1050" spc="-5" dirty="0"/>
              <a:t>d</a:t>
            </a:r>
            <a:r>
              <a:rPr sz="1050" spc="-45" dirty="0"/>
              <a:t> </a:t>
            </a:r>
            <a:r>
              <a:rPr sz="1050" spc="-5" dirty="0"/>
              <a:t>c</a:t>
            </a:r>
            <a:r>
              <a:rPr sz="1050" spc="-55" dirty="0"/>
              <a:t> </a:t>
            </a:r>
            <a:r>
              <a:rPr sz="1050" spc="-5" dirty="0"/>
              <a:t>a</a:t>
            </a:r>
            <a:r>
              <a:rPr sz="1050" spc="-130" dirty="0"/>
              <a:t> </a:t>
            </a:r>
            <a:r>
              <a:rPr sz="1050" spc="-5" dirty="0"/>
              <a:t>s</a:t>
            </a:r>
            <a:r>
              <a:rPr sz="1050" spc="-120" dirty="0"/>
              <a:t> </a:t>
            </a:r>
            <a:r>
              <a:rPr sz="1050" spc="-5" dirty="0"/>
              <a:t>t</a:t>
            </a:r>
            <a:r>
              <a:rPr sz="1050" spc="-200" dirty="0"/>
              <a:t> </a:t>
            </a:r>
            <a:r>
              <a:rPr sz="1050" spc="-5" dirty="0"/>
              <a:t>s</a:t>
            </a:r>
            <a:r>
              <a:rPr sz="1050" spc="40" dirty="0"/>
              <a:t> </a:t>
            </a:r>
            <a:r>
              <a:rPr sz="1050" spc="-5" dirty="0"/>
              <a:t>2</a:t>
            </a:r>
            <a:r>
              <a:rPr sz="1050" spc="-155" dirty="0"/>
              <a:t> </a:t>
            </a:r>
            <a:r>
              <a:rPr sz="1050" spc="-5" dirty="0"/>
              <a:t>4</a:t>
            </a:r>
            <a:r>
              <a:rPr sz="1050" spc="70" dirty="0"/>
              <a:t> </a:t>
            </a:r>
            <a:r>
              <a:rPr sz="1050" spc="-5" dirty="0"/>
              <a:t>h</a:t>
            </a:r>
            <a:r>
              <a:rPr sz="1050" spc="-135" dirty="0"/>
              <a:t> </a:t>
            </a:r>
            <a:r>
              <a:rPr sz="1050" spc="-5" dirty="0"/>
              <a:t>o</a:t>
            </a:r>
            <a:r>
              <a:rPr sz="1050" spc="-105" dirty="0"/>
              <a:t> </a:t>
            </a:r>
            <a:r>
              <a:rPr sz="1050" spc="-5" dirty="0"/>
              <a:t>u</a:t>
            </a:r>
            <a:r>
              <a:rPr sz="1050" spc="-140" dirty="0"/>
              <a:t> </a:t>
            </a:r>
            <a:r>
              <a:rPr sz="1050" spc="-5" dirty="0"/>
              <a:t>r</a:t>
            </a:r>
            <a:r>
              <a:rPr sz="1050" spc="-65" dirty="0"/>
              <a:t> </a:t>
            </a:r>
            <a:r>
              <a:rPr sz="1050" spc="-5" dirty="0"/>
              <a:t>s</a:t>
            </a:r>
            <a:r>
              <a:rPr sz="1050" spc="50" dirty="0"/>
              <a:t> </a:t>
            </a:r>
            <a:r>
              <a:rPr sz="1050" spc="-5" dirty="0"/>
              <a:t>7</a:t>
            </a:r>
            <a:r>
              <a:rPr sz="1050" spc="70" dirty="0"/>
              <a:t> </a:t>
            </a:r>
            <a:r>
              <a:rPr sz="1050" spc="-5" dirty="0"/>
              <a:t>d</a:t>
            </a:r>
            <a:r>
              <a:rPr sz="1050" spc="-45" dirty="0"/>
              <a:t> </a:t>
            </a:r>
            <a:r>
              <a:rPr sz="1050" spc="-5" dirty="0"/>
              <a:t>a</a:t>
            </a:r>
            <a:r>
              <a:rPr sz="1050" spc="-155" dirty="0"/>
              <a:t> </a:t>
            </a:r>
            <a:r>
              <a:rPr sz="1050" spc="-5" dirty="0"/>
              <a:t>y</a:t>
            </a:r>
            <a:r>
              <a:rPr sz="1050" spc="-50" dirty="0"/>
              <a:t> </a:t>
            </a:r>
            <a:r>
              <a:rPr sz="1050" spc="-5" dirty="0"/>
              <a:t>s</a:t>
            </a:r>
            <a:r>
              <a:rPr sz="1050" spc="-120" dirty="0"/>
              <a:t> </a:t>
            </a:r>
            <a:r>
              <a:rPr sz="1050" spc="-5" dirty="0"/>
              <a:t>/</a:t>
            </a:r>
            <a:r>
              <a:rPr sz="1050" spc="-70" dirty="0"/>
              <a:t> </a:t>
            </a:r>
            <a:r>
              <a:rPr sz="1050" spc="-5" dirty="0"/>
              <a:t>w</a:t>
            </a:r>
            <a:r>
              <a:rPr sz="1050" spc="-140" dirty="0"/>
              <a:t> </a:t>
            </a:r>
            <a:r>
              <a:rPr sz="1050" spc="-5" dirty="0"/>
              <a:t>e</a:t>
            </a:r>
            <a:r>
              <a:rPr sz="1050" spc="-90" dirty="0"/>
              <a:t> </a:t>
            </a:r>
            <a:r>
              <a:rPr sz="1050" spc="-5" dirty="0"/>
              <a:t>e</a:t>
            </a:r>
            <a:r>
              <a:rPr sz="1050" spc="-80" dirty="0"/>
              <a:t> </a:t>
            </a:r>
            <a:r>
              <a:rPr sz="1050" spc="-5" dirty="0"/>
              <a:t>k</a:t>
            </a:r>
          </a:p>
          <a:p>
            <a:pPr>
              <a:lnSpc>
                <a:spcPct val="100000"/>
              </a:lnSpc>
            </a:pPr>
            <a:endParaRPr sz="1700" dirty="0">
              <a:latin typeface="Times New Roman"/>
              <a:cs typeface="Times New Roman"/>
            </a:endParaRPr>
          </a:p>
          <a:p>
            <a:pPr>
              <a:lnSpc>
                <a:spcPct val="100000"/>
              </a:lnSpc>
              <a:spcBef>
                <a:spcPts val="35"/>
              </a:spcBef>
            </a:pPr>
            <a:endParaRPr sz="1650" dirty="0">
              <a:latin typeface="Times New Roman"/>
              <a:cs typeface="Times New Roman"/>
            </a:endParaRPr>
          </a:p>
          <a:p>
            <a:pPr marL="386715" marR="2772410" indent="-166370">
              <a:lnSpc>
                <a:spcPct val="100000"/>
              </a:lnSpc>
            </a:pPr>
            <a:r>
              <a:rPr sz="1600" b="1" i="1" spc="-10" dirty="0">
                <a:solidFill>
                  <a:srgbClr val="FF0000"/>
                </a:solidFill>
                <a:latin typeface="Trebuchet MS"/>
                <a:cs typeface="Trebuchet MS"/>
              </a:rPr>
              <a:t>MEA TV</a:t>
            </a:r>
            <a:r>
              <a:rPr sz="1600" b="1" i="1" spc="-245" dirty="0">
                <a:solidFill>
                  <a:srgbClr val="FF0000"/>
                </a:solidFill>
                <a:latin typeface="Trebuchet MS"/>
                <a:cs typeface="Trebuchet MS"/>
              </a:rPr>
              <a:t> </a:t>
            </a:r>
            <a:r>
              <a:rPr sz="1600" b="1" i="1" spc="-10" dirty="0">
                <a:solidFill>
                  <a:srgbClr val="FF0000"/>
                </a:solidFill>
                <a:latin typeface="Trebuchet MS"/>
                <a:cs typeface="Trebuchet MS"/>
              </a:rPr>
              <a:t>Mobile  Application</a:t>
            </a:r>
            <a:endParaRPr lang="en-US" sz="1600" b="1" i="1" spc="-10" dirty="0">
              <a:solidFill>
                <a:srgbClr val="FF0000"/>
              </a:solidFill>
              <a:latin typeface="Trebuchet MS"/>
              <a:cs typeface="Trebuchet MS"/>
            </a:endParaRPr>
          </a:p>
          <a:p>
            <a:pPr marL="386715" marR="2772410" indent="-166370">
              <a:lnSpc>
                <a:spcPct val="100000"/>
              </a:lnSpc>
            </a:pPr>
            <a:endParaRPr lang="en-US" sz="1600" dirty="0">
              <a:latin typeface="Trebuchet MS"/>
              <a:cs typeface="Trebuchet MS"/>
            </a:endParaRPr>
          </a:p>
          <a:p>
            <a:pPr marL="144780" marR="2362200" algn="ctr">
              <a:lnSpc>
                <a:spcPct val="100000"/>
              </a:lnSpc>
              <a:spcBef>
                <a:spcPts val="765"/>
              </a:spcBef>
            </a:pPr>
            <a:r>
              <a:rPr lang="en-US" spc="-30" dirty="0">
                <a:latin typeface="Trebuchet MS"/>
                <a:cs typeface="Trebuchet MS"/>
              </a:rPr>
              <a:t>Available </a:t>
            </a:r>
            <a:r>
              <a:rPr lang="en-US" spc="-5" dirty="0">
                <a:latin typeface="Trebuchet MS"/>
                <a:cs typeface="Trebuchet MS"/>
              </a:rPr>
              <a:t>to </a:t>
            </a:r>
            <a:r>
              <a:rPr lang="en-US" spc="-10" dirty="0">
                <a:latin typeface="Trebuchet MS"/>
                <a:cs typeface="Trebuchet MS"/>
              </a:rPr>
              <a:t>all</a:t>
            </a:r>
            <a:r>
              <a:rPr lang="en-US" spc="-135" dirty="0">
                <a:latin typeface="Trebuchet MS"/>
                <a:cs typeface="Trebuchet MS"/>
              </a:rPr>
              <a:t> </a:t>
            </a:r>
            <a:r>
              <a:rPr lang="en-US" spc="-15" dirty="0">
                <a:latin typeface="Trebuchet MS"/>
                <a:cs typeface="Trebuchet MS"/>
              </a:rPr>
              <a:t>Apple  </a:t>
            </a:r>
            <a:r>
              <a:rPr lang="en-US" spc="-10" dirty="0">
                <a:latin typeface="Trebuchet MS"/>
                <a:cs typeface="Trebuchet MS"/>
              </a:rPr>
              <a:t>and </a:t>
            </a:r>
            <a:r>
              <a:rPr lang="en-US" spc="-15" dirty="0">
                <a:latin typeface="Trebuchet MS"/>
                <a:cs typeface="Trebuchet MS"/>
              </a:rPr>
              <a:t>Android </a:t>
            </a:r>
            <a:r>
              <a:rPr lang="en-US" spc="-10" dirty="0">
                <a:latin typeface="Trebuchet MS"/>
                <a:cs typeface="Trebuchet MS"/>
              </a:rPr>
              <a:t>users  through the App  Store and </a:t>
            </a:r>
            <a:r>
              <a:rPr lang="en-US" spc="-15" dirty="0">
                <a:latin typeface="Trebuchet MS"/>
                <a:cs typeface="Trebuchet MS"/>
              </a:rPr>
              <a:t>Google  Play</a:t>
            </a:r>
            <a:r>
              <a:rPr lang="en-US" spc="-30" dirty="0">
                <a:latin typeface="Trebuchet MS"/>
                <a:cs typeface="Trebuchet MS"/>
              </a:rPr>
              <a:t> </a:t>
            </a:r>
            <a:r>
              <a:rPr lang="en-US" spc="-15" dirty="0">
                <a:latin typeface="Trebuchet MS"/>
                <a:cs typeface="Trebuchet MS"/>
              </a:rPr>
              <a:t>Store</a:t>
            </a:r>
            <a:endParaRPr lang="en-US" dirty="0">
              <a:latin typeface="Trebuchet MS"/>
              <a:cs typeface="Trebuchet MS"/>
            </a:endParaRPr>
          </a:p>
        </p:txBody>
      </p:sp>
      <p:sp>
        <p:nvSpPr>
          <p:cNvPr id="11" name="object 11"/>
          <p:cNvSpPr txBox="1"/>
          <p:nvPr/>
        </p:nvSpPr>
        <p:spPr>
          <a:xfrm>
            <a:off x="3612539" y="4336814"/>
            <a:ext cx="2209800" cy="2167002"/>
          </a:xfrm>
          <a:prstGeom prst="rect">
            <a:avLst/>
          </a:prstGeom>
          <a:ln w="25146">
            <a:solidFill>
              <a:srgbClr val="FF0000"/>
            </a:solidFill>
          </a:ln>
        </p:spPr>
        <p:txBody>
          <a:bodyPr vert="horz" wrap="square" lIns="0" tIns="14604" rIns="0" bIns="0" rtlCol="0">
            <a:spAutoFit/>
          </a:bodyPr>
          <a:lstStyle/>
          <a:p>
            <a:pPr marL="339090" marR="325755" algn="ctr">
              <a:lnSpc>
                <a:spcPct val="107800"/>
              </a:lnSpc>
              <a:spcBef>
                <a:spcPts val="114"/>
              </a:spcBef>
            </a:pPr>
            <a:endParaRPr lang="en-US" sz="1400" spc="-10" dirty="0">
              <a:latin typeface="Trebuchet MS"/>
              <a:cs typeface="Trebuchet MS"/>
            </a:endParaRPr>
          </a:p>
          <a:p>
            <a:pPr marL="339090" marR="325755" algn="ctr">
              <a:lnSpc>
                <a:spcPct val="107800"/>
              </a:lnSpc>
              <a:spcBef>
                <a:spcPts val="114"/>
              </a:spcBef>
            </a:pPr>
            <a:r>
              <a:rPr sz="1400" spc="-10" dirty="0">
                <a:latin typeface="Trebuchet MS"/>
                <a:cs typeface="Trebuchet MS"/>
              </a:rPr>
              <a:t>24/7 Live </a:t>
            </a:r>
            <a:r>
              <a:rPr sz="1400" spc="-5" dirty="0">
                <a:latin typeface="Trebuchet MS"/>
                <a:cs typeface="Trebuchet MS"/>
              </a:rPr>
              <a:t>TV</a:t>
            </a:r>
            <a:r>
              <a:rPr sz="1400" spc="-90" dirty="0">
                <a:latin typeface="Trebuchet MS"/>
                <a:cs typeface="Trebuchet MS"/>
              </a:rPr>
              <a:t> </a:t>
            </a:r>
            <a:r>
              <a:rPr sz="1400" spc="-10" dirty="0">
                <a:latin typeface="Trebuchet MS"/>
                <a:cs typeface="Trebuchet MS"/>
              </a:rPr>
              <a:t>and  </a:t>
            </a:r>
            <a:r>
              <a:rPr sz="1400" spc="-40" dirty="0">
                <a:latin typeface="Trebuchet MS"/>
                <a:cs typeface="Trebuchet MS"/>
              </a:rPr>
              <a:t>Radio </a:t>
            </a:r>
            <a:r>
              <a:rPr sz="1400" spc="-5" dirty="0">
                <a:latin typeface="Trebuchet MS"/>
                <a:cs typeface="Trebuchet MS"/>
              </a:rPr>
              <a:t>Streaming  </a:t>
            </a:r>
            <a:r>
              <a:rPr sz="1400" b="1" spc="-35" dirty="0">
                <a:latin typeface="Trebuchet MS"/>
                <a:cs typeface="Trebuchet MS"/>
              </a:rPr>
              <a:t>TV</a:t>
            </a:r>
            <a:endParaRPr sz="1400" dirty="0">
              <a:latin typeface="Trebuchet MS"/>
              <a:cs typeface="Trebuchet MS"/>
            </a:endParaRPr>
          </a:p>
          <a:p>
            <a:pPr marL="309245" marR="294005" indent="-635" algn="ctr">
              <a:lnSpc>
                <a:spcPct val="107800"/>
              </a:lnSpc>
              <a:spcBef>
                <a:spcPts val="155"/>
              </a:spcBef>
            </a:pPr>
            <a:r>
              <a:rPr sz="1200" u="heavy" spc="-40" dirty="0">
                <a:solidFill>
                  <a:srgbClr val="0000FF"/>
                </a:solidFill>
                <a:uFill>
                  <a:solidFill>
                    <a:srgbClr val="0000FF"/>
                  </a:solidFill>
                </a:uFill>
                <a:latin typeface="Trebuchet MS"/>
                <a:cs typeface="Trebuchet MS"/>
                <a:hlinkClick r:id="rId5"/>
              </a:rPr>
              <a:t>www.meatv- </a:t>
            </a:r>
            <a:r>
              <a:rPr sz="1200" spc="-40" dirty="0">
                <a:solidFill>
                  <a:srgbClr val="0000FF"/>
                </a:solidFill>
                <a:latin typeface="Trebuchet MS"/>
                <a:cs typeface="Trebuchet MS"/>
              </a:rPr>
              <a:t> </a:t>
            </a:r>
            <a:r>
              <a:rPr sz="1200" u="heavy" spc="-10" dirty="0">
                <a:solidFill>
                  <a:srgbClr val="0000FF"/>
                </a:solidFill>
                <a:uFill>
                  <a:solidFill>
                    <a:srgbClr val="0000FF"/>
                  </a:solidFill>
                </a:uFill>
                <a:latin typeface="Trebuchet MS"/>
                <a:cs typeface="Trebuchet MS"/>
                <a:hlinkClick r:id="rId5"/>
              </a:rPr>
              <a:t>radio.com/live</a:t>
            </a:r>
            <a:r>
              <a:rPr sz="1200" u="heavy" spc="-5" dirty="0">
                <a:solidFill>
                  <a:srgbClr val="0000FF"/>
                </a:solidFill>
                <a:uFill>
                  <a:solidFill>
                    <a:srgbClr val="0000FF"/>
                  </a:solidFill>
                </a:uFill>
                <a:latin typeface="Trebuchet MS"/>
                <a:cs typeface="Trebuchet MS"/>
                <a:hlinkClick r:id="rId5"/>
              </a:rPr>
              <a:t>-</a:t>
            </a:r>
            <a:r>
              <a:rPr sz="1200" u="heavy" spc="-15" dirty="0">
                <a:solidFill>
                  <a:srgbClr val="0000FF"/>
                </a:solidFill>
                <a:uFill>
                  <a:solidFill>
                    <a:srgbClr val="0000FF"/>
                  </a:solidFill>
                </a:uFill>
                <a:latin typeface="Trebuchet MS"/>
                <a:cs typeface="Trebuchet MS"/>
                <a:hlinkClick r:id="rId5"/>
              </a:rPr>
              <a:t>t</a:t>
            </a:r>
            <a:r>
              <a:rPr sz="1200" u="heavy" dirty="0">
                <a:solidFill>
                  <a:srgbClr val="0000FF"/>
                </a:solidFill>
                <a:uFill>
                  <a:solidFill>
                    <a:srgbClr val="0000FF"/>
                  </a:solidFill>
                </a:uFill>
                <a:latin typeface="Trebuchet MS"/>
                <a:cs typeface="Trebuchet MS"/>
                <a:hlinkClick r:id="rId5"/>
              </a:rPr>
              <a:t>v </a:t>
            </a:r>
            <a:r>
              <a:rPr sz="1200" dirty="0">
                <a:solidFill>
                  <a:srgbClr val="0000FF"/>
                </a:solidFill>
                <a:latin typeface="Trebuchet MS"/>
                <a:cs typeface="Trebuchet MS"/>
              </a:rPr>
              <a:t> </a:t>
            </a:r>
            <a:r>
              <a:rPr sz="1200" b="1" spc="-10" dirty="0">
                <a:latin typeface="Trebuchet MS"/>
                <a:cs typeface="Trebuchet MS"/>
              </a:rPr>
              <a:t>Radio</a:t>
            </a:r>
            <a:endParaRPr sz="1200" dirty="0">
              <a:latin typeface="Trebuchet MS"/>
              <a:cs typeface="Trebuchet MS"/>
            </a:endParaRPr>
          </a:p>
          <a:p>
            <a:pPr marL="5080" algn="ctr">
              <a:lnSpc>
                <a:spcPct val="100000"/>
              </a:lnSpc>
            </a:pPr>
            <a:r>
              <a:rPr sz="1200" u="heavy" spc="-40" dirty="0">
                <a:solidFill>
                  <a:srgbClr val="0000FF"/>
                </a:solidFill>
                <a:uFill>
                  <a:solidFill>
                    <a:srgbClr val="0000FF"/>
                  </a:solidFill>
                </a:uFill>
                <a:latin typeface="Trebuchet MS"/>
                <a:cs typeface="Trebuchet MS"/>
                <a:hlinkClick r:id="rId6"/>
              </a:rPr>
              <a:t>http://www.meatv</a:t>
            </a:r>
            <a:endParaRPr sz="1200" dirty="0">
              <a:latin typeface="Trebuchet MS"/>
              <a:cs typeface="Trebuchet MS"/>
            </a:endParaRPr>
          </a:p>
          <a:p>
            <a:pPr marL="4445" algn="ctr">
              <a:lnSpc>
                <a:spcPct val="100000"/>
              </a:lnSpc>
            </a:pPr>
            <a:r>
              <a:rPr sz="1200" u="heavy" spc="-30" dirty="0">
                <a:solidFill>
                  <a:srgbClr val="0000FF"/>
                </a:solidFill>
                <a:uFill>
                  <a:solidFill>
                    <a:srgbClr val="0000FF"/>
                  </a:solidFill>
                </a:uFill>
                <a:latin typeface="Trebuchet MS"/>
                <a:cs typeface="Trebuchet MS"/>
                <a:hlinkClick r:id="rId6"/>
              </a:rPr>
              <a:t>-radio.com/radio/</a:t>
            </a:r>
            <a:endParaRPr lang="en-US" sz="1200" u="heavy" spc="-30" dirty="0">
              <a:solidFill>
                <a:srgbClr val="0000FF"/>
              </a:solidFill>
              <a:uFill>
                <a:solidFill>
                  <a:srgbClr val="0000FF"/>
                </a:solidFill>
              </a:uFill>
              <a:latin typeface="Trebuchet MS"/>
              <a:cs typeface="Trebuchet MS"/>
            </a:endParaRPr>
          </a:p>
          <a:p>
            <a:pPr marL="4445" algn="ctr">
              <a:lnSpc>
                <a:spcPct val="100000"/>
              </a:lnSpc>
            </a:pPr>
            <a:endParaRPr sz="1400" dirty="0">
              <a:latin typeface="Trebuchet MS"/>
              <a:cs typeface="Trebuchet MS"/>
            </a:endParaRPr>
          </a:p>
        </p:txBody>
      </p:sp>
      <p:sp>
        <p:nvSpPr>
          <p:cNvPr id="13" name="object 13"/>
          <p:cNvSpPr/>
          <p:nvPr/>
        </p:nvSpPr>
        <p:spPr>
          <a:xfrm>
            <a:off x="228602" y="4648202"/>
            <a:ext cx="3134105" cy="1765553"/>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3620696" y="3813618"/>
            <a:ext cx="2204085" cy="279564"/>
          </a:xfrm>
          <a:prstGeom prst="rect">
            <a:avLst/>
          </a:prstGeom>
          <a:ln w="25146">
            <a:solidFill>
              <a:srgbClr val="FF0000"/>
            </a:solidFill>
          </a:ln>
        </p:spPr>
        <p:txBody>
          <a:bodyPr vert="horz" wrap="square" lIns="0" tIns="33020" rIns="0" bIns="0" rtlCol="0">
            <a:spAutoFit/>
          </a:bodyPr>
          <a:lstStyle/>
          <a:p>
            <a:pPr marL="539750">
              <a:lnSpc>
                <a:spcPct val="100000"/>
              </a:lnSpc>
              <a:spcBef>
                <a:spcPts val="260"/>
              </a:spcBef>
            </a:pPr>
            <a:r>
              <a:rPr sz="1600" b="1" dirty="0">
                <a:solidFill>
                  <a:srgbClr val="FF0000"/>
                </a:solidFill>
                <a:latin typeface="Trebuchet MS"/>
                <a:cs typeface="Trebuchet MS"/>
              </a:rPr>
              <a:t>Live</a:t>
            </a:r>
            <a:r>
              <a:rPr sz="1600" b="1" spc="-5" dirty="0">
                <a:solidFill>
                  <a:srgbClr val="FF0000"/>
                </a:solidFill>
                <a:latin typeface="Trebuchet MS"/>
                <a:cs typeface="Trebuchet MS"/>
              </a:rPr>
              <a:t> Stream</a:t>
            </a:r>
            <a:endParaRPr sz="1600" dirty="0">
              <a:latin typeface="Trebuchet MS"/>
              <a:cs typeface="Trebuchet MS"/>
            </a:endParaRPr>
          </a:p>
        </p:txBody>
      </p:sp>
      <p:sp>
        <p:nvSpPr>
          <p:cNvPr id="15" name="object 9">
            <a:extLst>
              <a:ext uri="{FF2B5EF4-FFF2-40B4-BE49-F238E27FC236}">
                <a16:creationId xmlns:a16="http://schemas.microsoft.com/office/drawing/2014/main" xmlns="" id="{6DE8DD60-C66B-4AEB-B501-6877A4247BEE}"/>
              </a:ext>
            </a:extLst>
          </p:cNvPr>
          <p:cNvSpPr/>
          <p:nvPr/>
        </p:nvSpPr>
        <p:spPr>
          <a:xfrm>
            <a:off x="5982487" y="2253361"/>
            <a:ext cx="2841312" cy="4160393"/>
          </a:xfrm>
          <a:custGeom>
            <a:avLst/>
            <a:gdLst/>
            <a:ahLst/>
            <a:cxnLst/>
            <a:rect l="l" t="t" r="r" b="b"/>
            <a:pathLst>
              <a:path w="2209800" h="1271270">
                <a:moveTo>
                  <a:pt x="0" y="0"/>
                </a:moveTo>
                <a:lnTo>
                  <a:pt x="2209800" y="0"/>
                </a:lnTo>
                <a:lnTo>
                  <a:pt x="2209800" y="1271015"/>
                </a:lnTo>
                <a:lnTo>
                  <a:pt x="0" y="1271015"/>
                </a:lnTo>
                <a:lnTo>
                  <a:pt x="0" y="0"/>
                </a:lnTo>
                <a:close/>
              </a:path>
            </a:pathLst>
          </a:custGeom>
          <a:ln w="25146">
            <a:solidFill>
              <a:srgbClr val="FF0000"/>
            </a:solidFill>
          </a:ln>
        </p:spPr>
        <p:txBody>
          <a:bodyPr wrap="square" lIns="0" tIns="0" rIns="0" bIns="0" rtlCol="0"/>
          <a:lstStyle/>
          <a:p>
            <a:endParaRPr/>
          </a:p>
        </p:txBody>
      </p:sp>
      <p:pic>
        <p:nvPicPr>
          <p:cNvPr id="17" name="Picture 16" descr="A close up of a device&#10;&#10;Description automatically generated">
            <a:extLst>
              <a:ext uri="{FF2B5EF4-FFF2-40B4-BE49-F238E27FC236}">
                <a16:creationId xmlns:a16="http://schemas.microsoft.com/office/drawing/2014/main" xmlns="" id="{2DA71CE2-FC08-4C76-8496-2BC6D752F7B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106990" y="4495800"/>
            <a:ext cx="2592311" cy="12267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95600" y="1295401"/>
            <a:ext cx="3003549" cy="2013371"/>
          </a:xfrm>
          <a:prstGeom prst="rect">
            <a:avLst/>
          </a:prstGeom>
        </p:spPr>
        <p:txBody>
          <a:bodyPr vert="horz" wrap="square" lIns="0" tIns="58419" rIns="0" bIns="0" rtlCol="0">
            <a:spAutoFit/>
          </a:bodyPr>
          <a:lstStyle/>
          <a:p>
            <a:pPr algn="ctr">
              <a:lnSpc>
                <a:spcPct val="100000"/>
              </a:lnSpc>
              <a:spcBef>
                <a:spcPts val="459"/>
              </a:spcBef>
            </a:pPr>
            <a:r>
              <a:rPr sz="3200" dirty="0">
                <a:latin typeface="Trebuchet MS"/>
                <a:cs typeface="Trebuchet MS"/>
              </a:rPr>
              <a:t>18-25  ------ </a:t>
            </a:r>
            <a:r>
              <a:rPr lang="en-US" sz="3200" dirty="0">
                <a:latin typeface="Trebuchet MS"/>
                <a:cs typeface="Trebuchet MS"/>
              </a:rPr>
              <a:t>25</a:t>
            </a:r>
            <a:r>
              <a:rPr sz="3200" dirty="0">
                <a:latin typeface="Trebuchet MS"/>
                <a:cs typeface="Trebuchet MS"/>
              </a:rPr>
              <a:t>%</a:t>
            </a:r>
          </a:p>
          <a:p>
            <a:pPr algn="ctr">
              <a:lnSpc>
                <a:spcPts val="3720"/>
              </a:lnSpc>
              <a:spcBef>
                <a:spcPts val="365"/>
              </a:spcBef>
            </a:pPr>
            <a:r>
              <a:rPr sz="3200" dirty="0">
                <a:latin typeface="Trebuchet MS"/>
                <a:cs typeface="Trebuchet MS"/>
              </a:rPr>
              <a:t>26-40  ------ 71%</a:t>
            </a:r>
          </a:p>
          <a:p>
            <a:pPr algn="ctr">
              <a:lnSpc>
                <a:spcPts val="3600"/>
              </a:lnSpc>
            </a:pPr>
            <a:r>
              <a:rPr sz="3200" dirty="0">
                <a:latin typeface="Trebuchet MS"/>
                <a:cs typeface="Trebuchet MS"/>
              </a:rPr>
              <a:t>41-55  ------ 64%</a:t>
            </a:r>
          </a:p>
          <a:p>
            <a:pPr marL="1905" algn="ctr">
              <a:lnSpc>
                <a:spcPts val="3720"/>
              </a:lnSpc>
            </a:pPr>
            <a:r>
              <a:rPr sz="3200" dirty="0">
                <a:latin typeface="Trebuchet MS"/>
                <a:cs typeface="Trebuchet MS"/>
              </a:rPr>
              <a:t>56+ ------ 33%</a:t>
            </a:r>
          </a:p>
        </p:txBody>
      </p:sp>
      <p:sp>
        <p:nvSpPr>
          <p:cNvPr id="3" name="object 3"/>
          <p:cNvSpPr/>
          <p:nvPr/>
        </p:nvSpPr>
        <p:spPr>
          <a:xfrm>
            <a:off x="2773428" y="3384550"/>
            <a:ext cx="3597275" cy="24828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81200" y="1295400"/>
            <a:ext cx="5064125" cy="0"/>
          </a:xfrm>
          <a:custGeom>
            <a:avLst/>
            <a:gdLst/>
            <a:ahLst/>
            <a:cxnLst/>
            <a:rect l="l" t="t" r="r" b="b"/>
            <a:pathLst>
              <a:path w="5064125">
                <a:moveTo>
                  <a:pt x="0" y="0"/>
                </a:moveTo>
                <a:lnTo>
                  <a:pt x="5064125" y="0"/>
                </a:lnTo>
              </a:path>
            </a:pathLst>
          </a:custGeom>
          <a:ln w="9525">
            <a:solidFill>
              <a:srgbClr val="000000"/>
            </a:solidFill>
          </a:ln>
        </p:spPr>
        <p:txBody>
          <a:bodyPr wrap="square" lIns="0" tIns="0" rIns="0" bIns="0" rtlCol="0"/>
          <a:lstStyle/>
          <a:p>
            <a:endParaRPr/>
          </a:p>
        </p:txBody>
      </p:sp>
      <p:sp>
        <p:nvSpPr>
          <p:cNvPr id="5" name="object 5"/>
          <p:cNvSpPr/>
          <p:nvPr/>
        </p:nvSpPr>
        <p:spPr>
          <a:xfrm>
            <a:off x="0" y="6172200"/>
            <a:ext cx="9144000" cy="685800"/>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00AFEF"/>
          </a:solidFill>
        </p:spPr>
        <p:txBody>
          <a:bodyPr wrap="square" lIns="0" tIns="0" rIns="0" bIns="0" rtlCol="0"/>
          <a:lstStyle/>
          <a:p>
            <a:endParaRPr/>
          </a:p>
        </p:txBody>
      </p:sp>
      <p:sp>
        <p:nvSpPr>
          <p:cNvPr id="6" name="object 6"/>
          <p:cNvSpPr/>
          <p:nvPr/>
        </p:nvSpPr>
        <p:spPr>
          <a:xfrm>
            <a:off x="0" y="92455"/>
            <a:ext cx="9144000" cy="914400"/>
          </a:xfrm>
          <a:custGeom>
            <a:avLst/>
            <a:gdLst/>
            <a:ahLst/>
            <a:cxnLst/>
            <a:rect l="l" t="t" r="r" b="b"/>
            <a:pathLst>
              <a:path w="9144000" h="914400">
                <a:moveTo>
                  <a:pt x="0" y="914400"/>
                </a:moveTo>
                <a:lnTo>
                  <a:pt x="9144000" y="914400"/>
                </a:lnTo>
                <a:lnTo>
                  <a:pt x="9144000" y="0"/>
                </a:lnTo>
                <a:lnTo>
                  <a:pt x="0" y="0"/>
                </a:lnTo>
                <a:lnTo>
                  <a:pt x="0" y="914400"/>
                </a:lnTo>
                <a:close/>
              </a:path>
            </a:pathLst>
          </a:custGeom>
          <a:solidFill>
            <a:srgbClr val="00AFEF"/>
          </a:solidFill>
        </p:spPr>
        <p:txBody>
          <a:bodyPr wrap="square" lIns="0" tIns="0" rIns="0" bIns="0" rtlCol="0"/>
          <a:lstStyle/>
          <a:p>
            <a:endParaRPr/>
          </a:p>
        </p:txBody>
      </p:sp>
      <p:sp>
        <p:nvSpPr>
          <p:cNvPr id="7" name="object 7"/>
          <p:cNvSpPr txBox="1">
            <a:spLocks noGrp="1"/>
          </p:cNvSpPr>
          <p:nvPr>
            <p:ph type="title"/>
          </p:nvPr>
        </p:nvSpPr>
        <p:spPr>
          <a:xfrm>
            <a:off x="2081531" y="92455"/>
            <a:ext cx="6148071" cy="673902"/>
          </a:xfrm>
          <a:prstGeom prst="rect">
            <a:avLst/>
          </a:prstGeom>
        </p:spPr>
        <p:txBody>
          <a:bodyPr vert="horz" wrap="square" lIns="0" tIns="12065" rIns="0" bIns="0" rtlCol="0">
            <a:spAutoFit/>
          </a:bodyPr>
          <a:lstStyle/>
          <a:p>
            <a:pPr marL="12700">
              <a:lnSpc>
                <a:spcPct val="100000"/>
              </a:lnSpc>
              <a:spcBef>
                <a:spcPts val="95"/>
              </a:spcBef>
            </a:pPr>
            <a:r>
              <a:rPr sz="4300" dirty="0">
                <a:latin typeface="Trebuchet MS"/>
                <a:cs typeface="Trebuchet MS"/>
              </a:rPr>
              <a:t>Audience Age B</a:t>
            </a:r>
            <a:r>
              <a:rPr lang="en-US" sz="4300" dirty="0">
                <a:latin typeface="Trebuchet MS"/>
                <a:cs typeface="Trebuchet MS"/>
              </a:rPr>
              <a:t>racket</a:t>
            </a:r>
            <a:r>
              <a:rPr sz="4300" dirty="0">
                <a:latin typeface="Trebuchet MS"/>
                <a:cs typeface="Trebuchet MS"/>
              </a:rPr>
              <a: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ction Button: Go Home 8">
            <a:hlinkClick r:id="" action="ppaction://hlinkshowjump?jump=firstslide" highlightClick="1"/>
            <a:extLst>
              <a:ext uri="{FF2B5EF4-FFF2-40B4-BE49-F238E27FC236}">
                <a16:creationId xmlns:a16="http://schemas.microsoft.com/office/drawing/2014/main" xmlns="" id="{D2FCE987-8AC4-4ECC-BC8C-742E773F1552}"/>
              </a:ext>
            </a:extLst>
          </p:cNvPr>
          <p:cNvSpPr/>
          <p:nvPr/>
        </p:nvSpPr>
        <p:spPr>
          <a:xfrm>
            <a:off x="-11288" y="923331"/>
            <a:ext cx="9143999" cy="524887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934336" y="116543"/>
            <a:ext cx="3275965" cy="730969"/>
          </a:xfrm>
          <a:prstGeom prst="rect">
            <a:avLst/>
          </a:prstGeom>
        </p:spPr>
        <p:txBody>
          <a:bodyPr vert="horz" wrap="square" lIns="0" tIns="0" rIns="0" bIns="0" rtlCol="0">
            <a:spAutoFit/>
          </a:bodyPr>
          <a:lstStyle/>
          <a:p>
            <a:pPr>
              <a:lnSpc>
                <a:spcPts val="5710"/>
              </a:lnSpc>
            </a:pPr>
            <a:r>
              <a:rPr sz="5000" spc="-795" dirty="0">
                <a:latin typeface="Trebuchet MS"/>
                <a:cs typeface="Trebuchet MS"/>
              </a:rPr>
              <a:t>Target</a:t>
            </a:r>
            <a:r>
              <a:rPr sz="5000" spc="-730" dirty="0">
                <a:latin typeface="Trebuchet MS"/>
                <a:cs typeface="Trebuchet MS"/>
              </a:rPr>
              <a:t> </a:t>
            </a:r>
            <a:r>
              <a:rPr sz="5000" spc="-785" dirty="0">
                <a:latin typeface="Trebuchet MS"/>
                <a:cs typeface="Trebuchet MS"/>
              </a:rPr>
              <a:t>Audience</a:t>
            </a:r>
            <a:endParaRPr sz="5000">
              <a:latin typeface="Trebuchet MS"/>
              <a:cs typeface="Trebuchet MS"/>
            </a:endParaRPr>
          </a:p>
        </p:txBody>
      </p:sp>
      <p:sp>
        <p:nvSpPr>
          <p:cNvPr id="3" name="object 3"/>
          <p:cNvSpPr txBox="1">
            <a:spLocks noGrp="1"/>
          </p:cNvSpPr>
          <p:nvPr>
            <p:ph type="title"/>
          </p:nvPr>
        </p:nvSpPr>
        <p:spPr>
          <a:xfrm>
            <a:off x="495303" y="2057402"/>
            <a:ext cx="8153399" cy="3336811"/>
          </a:xfrm>
          <a:prstGeom prst="rect">
            <a:avLst/>
          </a:prstGeom>
        </p:spPr>
        <p:txBody>
          <a:bodyPr vert="horz" wrap="square" lIns="0" tIns="12700" rIns="0" bIns="0" rtlCol="0">
            <a:spAutoFit/>
          </a:bodyPr>
          <a:lstStyle/>
          <a:p>
            <a:pPr marL="440690" marR="5080" indent="-428625" algn="ctr">
              <a:lnSpc>
                <a:spcPct val="120000"/>
              </a:lnSpc>
              <a:spcBef>
                <a:spcPts val="100"/>
              </a:spcBef>
            </a:pPr>
            <a:r>
              <a:rPr sz="3600" b="1" spc="300" dirty="0">
                <a:latin typeface="Trebuchet MS"/>
                <a:cs typeface="Trebuchet MS"/>
              </a:rPr>
              <a:t>United States: </a:t>
            </a:r>
            <a:r>
              <a:rPr lang="en-US" sz="3600" b="1" spc="300" dirty="0">
                <a:latin typeface="Trebuchet MS"/>
                <a:cs typeface="Trebuchet MS"/>
              </a:rPr>
              <a:t>Middle Eastern American</a:t>
            </a:r>
            <a:r>
              <a:rPr sz="3600" b="1" spc="300" dirty="0">
                <a:latin typeface="Trebuchet MS"/>
                <a:cs typeface="Trebuchet MS"/>
              </a:rPr>
              <a:t>(9 million population)  Canada: Arab Canadians (512,000 population)</a:t>
            </a:r>
          </a:p>
        </p:txBody>
      </p:sp>
      <p:sp>
        <p:nvSpPr>
          <p:cNvPr id="5" name="object 5"/>
          <p:cNvSpPr/>
          <p:nvPr/>
        </p:nvSpPr>
        <p:spPr>
          <a:xfrm>
            <a:off x="2040003" y="1143000"/>
            <a:ext cx="5064125" cy="0"/>
          </a:xfrm>
          <a:custGeom>
            <a:avLst/>
            <a:gdLst/>
            <a:ahLst/>
            <a:cxnLst/>
            <a:rect l="l" t="t" r="r" b="b"/>
            <a:pathLst>
              <a:path w="5064125">
                <a:moveTo>
                  <a:pt x="0" y="0"/>
                </a:moveTo>
                <a:lnTo>
                  <a:pt x="5064125" y="0"/>
                </a:lnTo>
              </a:path>
            </a:pathLst>
          </a:custGeom>
          <a:ln w="9525">
            <a:solidFill>
              <a:srgbClr val="000000"/>
            </a:solidFill>
          </a:ln>
        </p:spPr>
        <p:txBody>
          <a:bodyPr wrap="square" lIns="0" tIns="0" rIns="0" bIns="0" rtlCol="0"/>
          <a:lstStyle/>
          <a:p>
            <a:endParaRPr/>
          </a:p>
        </p:txBody>
      </p:sp>
      <p:sp>
        <p:nvSpPr>
          <p:cNvPr id="6" name="object 6"/>
          <p:cNvSpPr/>
          <p:nvPr/>
        </p:nvSpPr>
        <p:spPr>
          <a:xfrm>
            <a:off x="0" y="0"/>
            <a:ext cx="9144000" cy="914400"/>
          </a:xfrm>
          <a:custGeom>
            <a:avLst/>
            <a:gdLst/>
            <a:ahLst/>
            <a:cxnLst/>
            <a:rect l="l" t="t" r="r" b="b"/>
            <a:pathLst>
              <a:path w="9144000" h="914400">
                <a:moveTo>
                  <a:pt x="0" y="914400"/>
                </a:moveTo>
                <a:lnTo>
                  <a:pt x="9144000" y="914400"/>
                </a:lnTo>
                <a:lnTo>
                  <a:pt x="9144000" y="0"/>
                </a:lnTo>
                <a:lnTo>
                  <a:pt x="0" y="0"/>
                </a:lnTo>
                <a:lnTo>
                  <a:pt x="0" y="914400"/>
                </a:lnTo>
                <a:close/>
              </a:path>
            </a:pathLst>
          </a:custGeom>
          <a:solidFill>
            <a:srgbClr val="FFC000"/>
          </a:solidFill>
        </p:spPr>
        <p:txBody>
          <a:bodyPr wrap="square" lIns="0" tIns="0" rIns="0" bIns="0" rtlCol="0"/>
          <a:lstStyle/>
          <a:p>
            <a:endParaRPr dirty="0"/>
          </a:p>
        </p:txBody>
      </p:sp>
      <p:sp>
        <p:nvSpPr>
          <p:cNvPr id="7" name="object 7"/>
          <p:cNvSpPr/>
          <p:nvPr/>
        </p:nvSpPr>
        <p:spPr>
          <a:xfrm>
            <a:off x="0" y="6172200"/>
            <a:ext cx="9144000" cy="685800"/>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FFC000"/>
          </a:solidFill>
        </p:spPr>
        <p:txBody>
          <a:bodyPr wrap="square" lIns="0" tIns="0" rIns="0" bIns="0" rtlCol="0"/>
          <a:lstStyle/>
          <a:p>
            <a:endParaRPr/>
          </a:p>
        </p:txBody>
      </p:sp>
      <p:sp>
        <p:nvSpPr>
          <p:cNvPr id="8" name="Rectangle 7">
            <a:extLst>
              <a:ext uri="{FF2B5EF4-FFF2-40B4-BE49-F238E27FC236}">
                <a16:creationId xmlns:a16="http://schemas.microsoft.com/office/drawing/2014/main" xmlns="" id="{B56EC43E-2D0F-4A44-8B85-B662AD08DCEA}"/>
              </a:ext>
            </a:extLst>
          </p:cNvPr>
          <p:cNvSpPr/>
          <p:nvPr/>
        </p:nvSpPr>
        <p:spPr>
          <a:xfrm>
            <a:off x="2768900" y="-43926"/>
            <a:ext cx="33169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Population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1666</TotalTime>
  <Words>846</Words>
  <Application>Microsoft Office PowerPoint</Application>
  <PresentationFormat>On-screen Show (4:3)</PresentationFormat>
  <Paragraphs>192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YOUR COMMUNITY.</vt:lpstr>
      <vt:lpstr>Slide 4</vt:lpstr>
      <vt:lpstr>PROGRAMMING</vt:lpstr>
      <vt:lpstr>MEA TV ONLINE STREAM</vt:lpstr>
      <vt:lpstr>BROADCASTING PLATFORMS</vt:lpstr>
      <vt:lpstr>Audience Age Brackets</vt:lpstr>
      <vt:lpstr>United States: Middle Eastern American(9 million population)  Canada: Arab Canadians (512,000 population)</vt:lpstr>
      <vt:lpstr>Target Audience Michigan: Market &amp; Reach</vt:lpstr>
      <vt:lpstr>U.S. DEMOGRAPHICS</vt:lpstr>
      <vt:lpstr>Slide 12</vt:lpstr>
      <vt:lpstr>WHY ADVERTISE WITH MEA TV</vt:lpstr>
      <vt:lpstr>BRIEF LIST OF MEA’S NORTH AMERICAN ADVERTISERS &amp; PARTNERS (PAST  &amp; CURRENT)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 INTERNATIONAL The Middle East, Europe, &amp; North Africa</dc:title>
  <dc:creator>Miranda Dakroub</dc:creator>
  <cp:lastModifiedBy>Shanel</cp:lastModifiedBy>
  <cp:revision>156</cp:revision>
  <dcterms:created xsi:type="dcterms:W3CDTF">2018-11-14T18:09:44Z</dcterms:created>
  <dcterms:modified xsi:type="dcterms:W3CDTF">2019-12-13T21:21:30Z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2018-11-12T00:00:00Z</vt:filetime>
  </property>
  <property fmtid="{D5CDD505-2E9C-101B-9397-08002B2CF9AE}" pid="3" name="Creator">
    <vt:lpwstr>Microsoft® Office PowerPoint® 2007</vt:lpwstr>
  </property>
  <property fmtid="{D5CDD505-2E9C-101B-9397-08002B2CF9AE}" pid="4" name="LastSaved">
    <vt:filetime>2018-11-14T00:00:00Z</vt:filetime>
  </property>
</Properties>
</file>